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8" r:id="rId2"/>
    <p:sldId id="273" r:id="rId3"/>
    <p:sldId id="278" r:id="rId4"/>
    <p:sldId id="274" r:id="rId5"/>
    <p:sldId id="279" r:id="rId6"/>
    <p:sldId id="270" r:id="rId7"/>
    <p:sldId id="271" r:id="rId8"/>
    <p:sldId id="1361" r:id="rId9"/>
    <p:sldId id="1362" r:id="rId10"/>
    <p:sldId id="515" r:id="rId11"/>
    <p:sldId id="522" r:id="rId12"/>
    <p:sldId id="383" r:id="rId13"/>
    <p:sldId id="355" r:id="rId14"/>
    <p:sldId id="295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0BE434-0FF3-43C2-AA95-7B04886E3BB3}" v="1" dt="2022-12-16T11:33:02.9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TO SILVA" userId="ec370a5143e8b538" providerId="LiveId" clId="{2C4830BF-EEE9-484E-B212-B6ACA8AF9E7F}"/>
    <pc:docChg chg="modSld">
      <pc:chgData name="RENATO SILVA" userId="ec370a5143e8b538" providerId="LiveId" clId="{2C4830BF-EEE9-484E-B212-B6ACA8AF9E7F}" dt="2022-09-21T01:01:26.531" v="5" actId="6549"/>
      <pc:docMkLst>
        <pc:docMk/>
      </pc:docMkLst>
      <pc:sldChg chg="modSp mod">
        <pc:chgData name="RENATO SILVA" userId="ec370a5143e8b538" providerId="LiveId" clId="{2C4830BF-EEE9-484E-B212-B6ACA8AF9E7F}" dt="2022-09-21T01:01:26.531" v="5" actId="6549"/>
        <pc:sldMkLst>
          <pc:docMk/>
          <pc:sldMk cId="2238315888" sldId="268"/>
        </pc:sldMkLst>
        <pc:spChg chg="mod">
          <ac:chgData name="RENATO SILVA" userId="ec370a5143e8b538" providerId="LiveId" clId="{2C4830BF-EEE9-484E-B212-B6ACA8AF9E7F}" dt="2022-09-21T01:01:26.531" v="5" actId="6549"/>
          <ac:spMkLst>
            <pc:docMk/>
            <pc:sldMk cId="2238315888" sldId="268"/>
            <ac:spMk id="3074" creationId="{00000000-0000-0000-0000-000000000000}"/>
          </ac:spMkLst>
        </pc:spChg>
      </pc:sldChg>
    </pc:docChg>
  </pc:docChgLst>
  <pc:docChgLst>
    <pc:chgData name="RENATO SILVA" userId="ec370a5143e8b538" providerId="LiveId" clId="{E42A2267-54BD-40F8-90BD-75478D174C63}"/>
    <pc:docChg chg="addSld delSld modSld">
      <pc:chgData name="RENATO SILVA" userId="ec370a5143e8b538" providerId="LiveId" clId="{E42A2267-54BD-40F8-90BD-75478D174C63}" dt="2022-11-23T22:42:35.924" v="8" actId="47"/>
      <pc:docMkLst>
        <pc:docMk/>
      </pc:docMkLst>
      <pc:sldChg chg="modSp mod">
        <pc:chgData name="RENATO SILVA" userId="ec370a5143e8b538" providerId="LiveId" clId="{E42A2267-54BD-40F8-90BD-75478D174C63}" dt="2022-11-23T22:42:18.131" v="5" actId="6549"/>
        <pc:sldMkLst>
          <pc:docMk/>
          <pc:sldMk cId="2238315888" sldId="268"/>
        </pc:sldMkLst>
        <pc:spChg chg="mod">
          <ac:chgData name="RENATO SILVA" userId="ec370a5143e8b538" providerId="LiveId" clId="{E42A2267-54BD-40F8-90BD-75478D174C63}" dt="2022-11-23T22:42:18.131" v="5" actId="6549"/>
          <ac:spMkLst>
            <pc:docMk/>
            <pc:sldMk cId="2238315888" sldId="268"/>
            <ac:spMk id="3074" creationId="{00000000-0000-0000-0000-000000000000}"/>
          </ac:spMkLst>
        </pc:spChg>
      </pc:sldChg>
      <pc:sldChg chg="add del">
        <pc:chgData name="RENATO SILVA" userId="ec370a5143e8b538" providerId="LiveId" clId="{E42A2267-54BD-40F8-90BD-75478D174C63}" dt="2022-11-23T22:42:35.924" v="8" actId="47"/>
        <pc:sldMkLst>
          <pc:docMk/>
          <pc:sldMk cId="3809780750" sldId="515"/>
        </pc:sldMkLst>
      </pc:sldChg>
      <pc:sldChg chg="add del">
        <pc:chgData name="RENATO SILVA" userId="ec370a5143e8b538" providerId="LiveId" clId="{E42A2267-54BD-40F8-90BD-75478D174C63}" dt="2022-11-23T22:42:25.672" v="6"/>
        <pc:sldMkLst>
          <pc:docMk/>
          <pc:sldMk cId="416112693" sldId="1353"/>
        </pc:sldMkLst>
      </pc:sldChg>
      <pc:sldChg chg="add del">
        <pc:chgData name="RENATO SILVA" userId="ec370a5143e8b538" providerId="LiveId" clId="{E42A2267-54BD-40F8-90BD-75478D174C63}" dt="2022-11-23T22:42:25.672" v="6"/>
        <pc:sldMkLst>
          <pc:docMk/>
          <pc:sldMk cId="3807355889" sldId="1354"/>
        </pc:sldMkLst>
      </pc:sldChg>
      <pc:sldChg chg="del">
        <pc:chgData name="RENATO SILVA" userId="ec370a5143e8b538" providerId="LiveId" clId="{E42A2267-54BD-40F8-90BD-75478D174C63}" dt="2022-10-25T22:50:10.528" v="3" actId="47"/>
        <pc:sldMkLst>
          <pc:docMk/>
          <pc:sldMk cId="1464279659" sldId="1357"/>
        </pc:sldMkLst>
      </pc:sldChg>
      <pc:sldChg chg="add del">
        <pc:chgData name="RENATO SILVA" userId="ec370a5143e8b538" providerId="LiveId" clId="{E42A2267-54BD-40F8-90BD-75478D174C63}" dt="2022-11-23T22:42:32.336" v="7" actId="47"/>
        <pc:sldMkLst>
          <pc:docMk/>
          <pc:sldMk cId="2371647829" sldId="1358"/>
        </pc:sldMkLst>
      </pc:sldChg>
      <pc:sldChg chg="add del">
        <pc:chgData name="RENATO SILVA" userId="ec370a5143e8b538" providerId="LiveId" clId="{E42A2267-54BD-40F8-90BD-75478D174C63}" dt="2022-11-23T22:42:32.336" v="7" actId="47"/>
        <pc:sldMkLst>
          <pc:docMk/>
          <pc:sldMk cId="2073985153" sldId="1359"/>
        </pc:sldMkLst>
      </pc:sldChg>
      <pc:sldChg chg="add">
        <pc:chgData name="RENATO SILVA" userId="ec370a5143e8b538" providerId="LiveId" clId="{E42A2267-54BD-40F8-90BD-75478D174C63}" dt="2022-11-23T22:42:25.672" v="6"/>
        <pc:sldMkLst>
          <pc:docMk/>
          <pc:sldMk cId="839982915" sldId="1360"/>
        </pc:sldMkLst>
      </pc:sldChg>
    </pc:docChg>
  </pc:docChgLst>
  <pc:docChgLst>
    <pc:chgData name="RENATO SILVA" userId="ec370a5143e8b538" providerId="LiveId" clId="{070BE434-0FF3-43C2-AA95-7B04886E3BB3}"/>
    <pc:docChg chg="addSld delSld modSld">
      <pc:chgData name="RENATO SILVA" userId="ec370a5143e8b538" providerId="LiveId" clId="{070BE434-0FF3-43C2-AA95-7B04886E3BB3}" dt="2022-12-16T11:33:42.859" v="7" actId="6549"/>
      <pc:docMkLst>
        <pc:docMk/>
      </pc:docMkLst>
      <pc:sldChg chg="modSp mod">
        <pc:chgData name="RENATO SILVA" userId="ec370a5143e8b538" providerId="LiveId" clId="{070BE434-0FF3-43C2-AA95-7B04886E3BB3}" dt="2022-12-16T11:33:42.859" v="7" actId="6549"/>
        <pc:sldMkLst>
          <pc:docMk/>
          <pc:sldMk cId="2238315888" sldId="268"/>
        </pc:sldMkLst>
        <pc:spChg chg="mod">
          <ac:chgData name="RENATO SILVA" userId="ec370a5143e8b538" providerId="LiveId" clId="{070BE434-0FF3-43C2-AA95-7B04886E3BB3}" dt="2022-12-16T11:33:42.859" v="7" actId="6549"/>
          <ac:spMkLst>
            <pc:docMk/>
            <pc:sldMk cId="2238315888" sldId="268"/>
            <ac:spMk id="3074" creationId="{00000000-0000-0000-0000-000000000000}"/>
          </ac:spMkLst>
        </pc:spChg>
      </pc:sldChg>
      <pc:sldChg chg="add">
        <pc:chgData name="RENATO SILVA" userId="ec370a5143e8b538" providerId="LiveId" clId="{070BE434-0FF3-43C2-AA95-7B04886E3BB3}" dt="2022-12-16T11:33:02.979" v="0"/>
        <pc:sldMkLst>
          <pc:docMk/>
          <pc:sldMk cId="3809780750" sldId="515"/>
        </pc:sldMkLst>
      </pc:sldChg>
      <pc:sldChg chg="del">
        <pc:chgData name="RENATO SILVA" userId="ec370a5143e8b538" providerId="LiveId" clId="{070BE434-0FF3-43C2-AA95-7B04886E3BB3}" dt="2022-12-16T11:33:12.904" v="1" actId="47"/>
        <pc:sldMkLst>
          <pc:docMk/>
          <pc:sldMk cId="416112693" sldId="1353"/>
        </pc:sldMkLst>
      </pc:sldChg>
      <pc:sldChg chg="del">
        <pc:chgData name="RENATO SILVA" userId="ec370a5143e8b538" providerId="LiveId" clId="{070BE434-0FF3-43C2-AA95-7B04886E3BB3}" dt="2022-12-16T11:33:16.048" v="2" actId="47"/>
        <pc:sldMkLst>
          <pc:docMk/>
          <pc:sldMk cId="3807355889" sldId="1354"/>
        </pc:sldMkLst>
      </pc:sldChg>
      <pc:sldChg chg="del">
        <pc:chgData name="RENATO SILVA" userId="ec370a5143e8b538" providerId="LiveId" clId="{070BE434-0FF3-43C2-AA95-7B04886E3BB3}" dt="2022-12-16T11:33:22.395" v="3" actId="47"/>
        <pc:sldMkLst>
          <pc:docMk/>
          <pc:sldMk cId="839982915" sldId="1360"/>
        </pc:sldMkLst>
      </pc:sldChg>
      <pc:sldChg chg="add">
        <pc:chgData name="RENATO SILVA" userId="ec370a5143e8b538" providerId="LiveId" clId="{070BE434-0FF3-43C2-AA95-7B04886E3BB3}" dt="2022-12-16T11:33:02.979" v="0"/>
        <pc:sldMkLst>
          <pc:docMk/>
          <pc:sldMk cId="2441962072" sldId="1361"/>
        </pc:sldMkLst>
      </pc:sldChg>
      <pc:sldChg chg="add">
        <pc:chgData name="RENATO SILVA" userId="ec370a5143e8b538" providerId="LiveId" clId="{070BE434-0FF3-43C2-AA95-7B04886E3BB3}" dt="2022-12-16T11:33:02.979" v="0"/>
        <pc:sldMkLst>
          <pc:docMk/>
          <pc:sldMk cId="683876096" sldId="1362"/>
        </pc:sldMkLst>
      </pc:sldChg>
    </pc:docChg>
  </pc:docChgLst>
  <pc:docChgLst>
    <pc:chgData name="RENATO SILVA" userId="ec370a5143e8b538" providerId="LiveId" clId="{3309E4C3-931F-4A1E-BC7A-DCE424E27D11}"/>
    <pc:docChg chg="addSld delSld modSld">
      <pc:chgData name="RENATO SILVA" userId="ec370a5143e8b538" providerId="LiveId" clId="{3309E4C3-931F-4A1E-BC7A-DCE424E27D11}" dt="2022-09-28T00:23:35.959" v="7" actId="47"/>
      <pc:docMkLst>
        <pc:docMk/>
      </pc:docMkLst>
      <pc:sldChg chg="del">
        <pc:chgData name="RENATO SILVA" userId="ec370a5143e8b538" providerId="LiveId" clId="{3309E4C3-931F-4A1E-BC7A-DCE424E27D11}" dt="2022-09-21T01:09:13.831" v="1" actId="47"/>
        <pc:sldMkLst>
          <pc:docMk/>
          <pc:sldMk cId="1984081620" sldId="513"/>
        </pc:sldMkLst>
      </pc:sldChg>
      <pc:sldChg chg="del">
        <pc:chgData name="RENATO SILVA" userId="ec370a5143e8b538" providerId="LiveId" clId="{3309E4C3-931F-4A1E-BC7A-DCE424E27D11}" dt="2022-09-21T01:09:13.831" v="1" actId="47"/>
        <pc:sldMkLst>
          <pc:docMk/>
          <pc:sldMk cId="1786120778" sldId="514"/>
        </pc:sldMkLst>
      </pc:sldChg>
      <pc:sldChg chg="add del">
        <pc:chgData name="RENATO SILVA" userId="ec370a5143e8b538" providerId="LiveId" clId="{3309E4C3-931F-4A1E-BC7A-DCE424E27D11}" dt="2022-09-28T00:23:35.959" v="7" actId="47"/>
        <pc:sldMkLst>
          <pc:docMk/>
          <pc:sldMk cId="3809780750" sldId="515"/>
        </pc:sldMkLst>
      </pc:sldChg>
      <pc:sldChg chg="add del">
        <pc:chgData name="RENATO SILVA" userId="ec370a5143e8b538" providerId="LiveId" clId="{3309E4C3-931F-4A1E-BC7A-DCE424E27D11}" dt="2022-09-28T00:23:18.773" v="5"/>
        <pc:sldMkLst>
          <pc:docMk/>
          <pc:sldMk cId="416112693" sldId="1353"/>
        </pc:sldMkLst>
      </pc:sldChg>
      <pc:sldChg chg="add del">
        <pc:chgData name="RENATO SILVA" userId="ec370a5143e8b538" providerId="LiveId" clId="{3309E4C3-931F-4A1E-BC7A-DCE424E27D11}" dt="2022-09-28T00:23:18.773" v="5"/>
        <pc:sldMkLst>
          <pc:docMk/>
          <pc:sldMk cId="3807355889" sldId="1354"/>
        </pc:sldMkLst>
      </pc:sldChg>
      <pc:sldChg chg="add del">
        <pc:chgData name="RENATO SILVA" userId="ec370a5143e8b538" providerId="LiveId" clId="{3309E4C3-931F-4A1E-BC7A-DCE424E27D11}" dt="2022-09-28T00:23:32.620" v="6" actId="47"/>
        <pc:sldMkLst>
          <pc:docMk/>
          <pc:sldMk cId="2222373437" sldId="1355"/>
        </pc:sldMkLst>
      </pc:sldChg>
      <pc:sldChg chg="add del">
        <pc:chgData name="RENATO SILVA" userId="ec370a5143e8b538" providerId="LiveId" clId="{3309E4C3-931F-4A1E-BC7A-DCE424E27D11}" dt="2022-09-28T00:23:32.620" v="6" actId="47"/>
        <pc:sldMkLst>
          <pc:docMk/>
          <pc:sldMk cId="2525124836" sldId="1356"/>
        </pc:sldMkLst>
      </pc:sldChg>
      <pc:sldChg chg="add">
        <pc:chgData name="RENATO SILVA" userId="ec370a5143e8b538" providerId="LiveId" clId="{3309E4C3-931F-4A1E-BC7A-DCE424E27D11}" dt="2022-09-28T00:23:18.773" v="5"/>
        <pc:sldMkLst>
          <pc:docMk/>
          <pc:sldMk cId="1464279659" sldId="1357"/>
        </pc:sldMkLst>
      </pc:sldChg>
    </pc:docChg>
  </pc:docChgLst>
  <pc:docChgLst>
    <pc:chgData name="RENATO SILVA" userId="ec370a5143e8b538" providerId="LiveId" clId="{9E137698-02E3-4758-9141-9B3DF683D3F8}"/>
    <pc:docChg chg="addSld delSld modSld">
      <pc:chgData name="RENATO SILVA" userId="ec370a5143e8b538" providerId="LiveId" clId="{9E137698-02E3-4758-9141-9B3DF683D3F8}" dt="2021-12-16T14:15:32.726" v="8" actId="47"/>
      <pc:docMkLst>
        <pc:docMk/>
      </pc:docMkLst>
      <pc:sldChg chg="modSp mod">
        <pc:chgData name="RENATO SILVA" userId="ec370a5143e8b538" providerId="LiveId" clId="{9E137698-02E3-4758-9141-9B3DF683D3F8}" dt="2021-12-16T14:14:16.063" v="6" actId="6549"/>
        <pc:sldMkLst>
          <pc:docMk/>
          <pc:sldMk cId="2238315888" sldId="268"/>
        </pc:sldMkLst>
        <pc:spChg chg="mod">
          <ac:chgData name="RENATO SILVA" userId="ec370a5143e8b538" providerId="LiveId" clId="{9E137698-02E3-4758-9141-9B3DF683D3F8}" dt="2021-12-16T14:14:16.063" v="6" actId="6549"/>
          <ac:spMkLst>
            <pc:docMk/>
            <pc:sldMk cId="2238315888" sldId="268"/>
            <ac:spMk id="3074" creationId="{00000000-0000-0000-0000-000000000000}"/>
          </ac:spMkLst>
        </pc:spChg>
      </pc:sldChg>
      <pc:sldChg chg="del">
        <pc:chgData name="RENATO SILVA" userId="ec370a5143e8b538" providerId="LiveId" clId="{9E137698-02E3-4758-9141-9B3DF683D3F8}" dt="2021-10-29T20:26:42.967" v="1" actId="47"/>
        <pc:sldMkLst>
          <pc:docMk/>
          <pc:sldMk cId="3898773856" sldId="415"/>
        </pc:sldMkLst>
      </pc:sldChg>
      <pc:sldChg chg="del">
        <pc:chgData name="RENATO SILVA" userId="ec370a5143e8b538" providerId="LiveId" clId="{9E137698-02E3-4758-9141-9B3DF683D3F8}" dt="2021-10-29T20:26:42.967" v="1" actId="47"/>
        <pc:sldMkLst>
          <pc:docMk/>
          <pc:sldMk cId="1642487159" sldId="416"/>
        </pc:sldMkLst>
      </pc:sldChg>
      <pc:sldChg chg="del">
        <pc:chgData name="RENATO SILVA" userId="ec370a5143e8b538" providerId="LiveId" clId="{9E137698-02E3-4758-9141-9B3DF683D3F8}" dt="2021-10-29T20:26:48.743" v="2" actId="47"/>
        <pc:sldMkLst>
          <pc:docMk/>
          <pc:sldMk cId="2876318517" sldId="417"/>
        </pc:sldMkLst>
      </pc:sldChg>
      <pc:sldChg chg="add del">
        <pc:chgData name="RENATO SILVA" userId="ec370a5143e8b538" providerId="LiveId" clId="{9E137698-02E3-4758-9141-9B3DF683D3F8}" dt="2021-12-16T14:15:32.726" v="8" actId="47"/>
        <pc:sldMkLst>
          <pc:docMk/>
          <pc:sldMk cId="1984081620" sldId="513"/>
        </pc:sldMkLst>
      </pc:sldChg>
      <pc:sldChg chg="add del">
        <pc:chgData name="RENATO SILVA" userId="ec370a5143e8b538" providerId="LiveId" clId="{9E137698-02E3-4758-9141-9B3DF683D3F8}" dt="2021-12-16T14:15:32.726" v="8" actId="47"/>
        <pc:sldMkLst>
          <pc:docMk/>
          <pc:sldMk cId="1786120778" sldId="514"/>
        </pc:sldMkLst>
      </pc:sldChg>
      <pc:sldChg chg="add del">
        <pc:chgData name="RENATO SILVA" userId="ec370a5143e8b538" providerId="LiveId" clId="{9E137698-02E3-4758-9141-9B3DF683D3F8}" dt="2021-12-16T14:15:32.726" v="8" actId="47"/>
        <pc:sldMkLst>
          <pc:docMk/>
          <pc:sldMk cId="3809780750" sldId="515"/>
        </pc:sldMkLst>
      </pc:sldChg>
      <pc:sldChg chg="add">
        <pc:chgData name="RENATO SILVA" userId="ec370a5143e8b538" providerId="LiveId" clId="{9E137698-02E3-4758-9141-9B3DF683D3F8}" dt="2021-12-16T14:15:23.707" v="7"/>
        <pc:sldMkLst>
          <pc:docMk/>
          <pc:sldMk cId="2954628339" sldId="516"/>
        </pc:sldMkLst>
      </pc:sldChg>
      <pc:sldChg chg="add">
        <pc:chgData name="RENATO SILVA" userId="ec370a5143e8b538" providerId="LiveId" clId="{9E137698-02E3-4758-9141-9B3DF683D3F8}" dt="2021-12-16T14:15:23.707" v="7"/>
        <pc:sldMkLst>
          <pc:docMk/>
          <pc:sldMk cId="2690989891" sldId="517"/>
        </pc:sldMkLst>
      </pc:sldChg>
      <pc:sldChg chg="add">
        <pc:chgData name="RENATO SILVA" userId="ec370a5143e8b538" providerId="LiveId" clId="{9E137698-02E3-4758-9141-9B3DF683D3F8}" dt="2021-12-16T14:15:23.707" v="7"/>
        <pc:sldMkLst>
          <pc:docMk/>
          <pc:sldMk cId="497626659" sldId="51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Hoja1!$A$31</c:f>
              <c:strCache>
                <c:ptCount val="1"/>
                <c:pt idx="0">
                  <c:v>France</c:v>
                </c:pt>
              </c:strCache>
            </c:strRef>
          </c:tx>
          <c:cat>
            <c:numRef>
              <c:f>Hoja1!$B$30:$K$30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Hoja1!$B$31:$K$31</c:f>
              <c:numCache>
                <c:formatCode>#,##0</c:formatCode>
                <c:ptCount val="10"/>
                <c:pt idx="0">
                  <c:v>8126.07</c:v>
                </c:pt>
                <c:pt idx="1">
                  <c:v>11150.75</c:v>
                </c:pt>
                <c:pt idx="2">
                  <c:v>14265.29</c:v>
                </c:pt>
                <c:pt idx="3">
                  <c:v>17756</c:v>
                </c:pt>
                <c:pt idx="4">
                  <c:v>18940.22</c:v>
                </c:pt>
                <c:pt idx="5">
                  <c:v>19989.7425</c:v>
                </c:pt>
                <c:pt idx="6">
                  <c:v>20989.229625</c:v>
                </c:pt>
                <c:pt idx="7">
                  <c:v>22038.69110625</c:v>
                </c:pt>
                <c:pt idx="8">
                  <c:v>23140.625661562499</c:v>
                </c:pt>
                <c:pt idx="9">
                  <c:v>24297.656944640617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40-46C6-B03C-40CB6AA5F45F}"/>
            </c:ext>
          </c:extLst>
        </c:ser>
        <c:ser>
          <c:idx val="1"/>
          <c:order val="1"/>
          <c:tx>
            <c:strRef>
              <c:f>Hoja1!$A$32</c:f>
              <c:strCache>
                <c:ptCount val="1"/>
                <c:pt idx="0">
                  <c:v>Germany</c:v>
                </c:pt>
              </c:strCache>
            </c:strRef>
          </c:tx>
          <c:cat>
            <c:numRef>
              <c:f>Hoja1!$B$30:$K$30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Hoja1!$B$32:$K$32</c:f>
              <c:numCache>
                <c:formatCode>#,##0</c:formatCode>
                <c:ptCount val="10"/>
                <c:pt idx="0">
                  <c:v>2236.5425510204082</c:v>
                </c:pt>
                <c:pt idx="1">
                  <c:v>2893.978763265306</c:v>
                </c:pt>
                <c:pt idx="2">
                  <c:v>3952.8915134694048</c:v>
                </c:pt>
                <c:pt idx="3">
                  <c:v>5338.3009311101414</c:v>
                </c:pt>
                <c:pt idx="4">
                  <c:v>7028.6263439439144</c:v>
                </c:pt>
                <c:pt idx="5">
                  <c:v>9085.2481523893148</c:v>
                </c:pt>
                <c:pt idx="6">
                  <c:v>11544.781161276152</c:v>
                </c:pt>
                <c:pt idx="7">
                  <c:v>14330.902677891479</c:v>
                </c:pt>
                <c:pt idx="8">
                  <c:v>17423.848332920199</c:v>
                </c:pt>
                <c:pt idx="9">
                  <c:v>21099.466086660865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40-46C6-B03C-40CB6AA5F45F}"/>
            </c:ext>
          </c:extLst>
        </c:ser>
        <c:ser>
          <c:idx val="2"/>
          <c:order val="2"/>
          <c:tx>
            <c:strRef>
              <c:f>Hoja1!$A$33</c:f>
              <c:strCache>
                <c:ptCount val="1"/>
                <c:pt idx="0">
                  <c:v>Italy</c:v>
                </c:pt>
              </c:strCache>
            </c:strRef>
          </c:tx>
          <c:cat>
            <c:numRef>
              <c:f>Hoja1!$B$30:$K$30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Hoja1!$B$33:$K$33</c:f>
              <c:numCache>
                <c:formatCode>#,##0</c:formatCode>
                <c:ptCount val="10"/>
                <c:pt idx="0">
                  <c:v>2124</c:v>
                </c:pt>
                <c:pt idx="1">
                  <c:v>2549</c:v>
                </c:pt>
                <c:pt idx="2">
                  <c:v>2962</c:v>
                </c:pt>
                <c:pt idx="3">
                  <c:v>3485</c:v>
                </c:pt>
                <c:pt idx="4">
                  <c:v>4054</c:v>
                </c:pt>
                <c:pt idx="5">
                  <c:v>4724</c:v>
                </c:pt>
                <c:pt idx="6">
                  <c:v>5515</c:v>
                </c:pt>
                <c:pt idx="7">
                  <c:v>6462</c:v>
                </c:pt>
                <c:pt idx="8">
                  <c:v>7575</c:v>
                </c:pt>
                <c:pt idx="9">
                  <c:v>8879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40-46C6-B03C-40CB6AA5F45F}"/>
            </c:ext>
          </c:extLst>
        </c:ser>
        <c:ser>
          <c:idx val="3"/>
          <c:order val="3"/>
          <c:tx>
            <c:strRef>
              <c:f>Hoja1!$A$34</c:f>
              <c:strCache>
                <c:ptCount val="1"/>
                <c:pt idx="0">
                  <c:v>Belgium</c:v>
                </c:pt>
              </c:strCache>
            </c:strRef>
          </c:tx>
          <c:cat>
            <c:numRef>
              <c:f>Hoja1!$B$30:$K$30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Hoja1!$B$34:$K$34</c:f>
              <c:numCache>
                <c:formatCode>#,##0</c:formatCode>
                <c:ptCount val="10"/>
                <c:pt idx="0">
                  <c:v>5900</c:v>
                </c:pt>
                <c:pt idx="1">
                  <c:v>7080</c:v>
                </c:pt>
                <c:pt idx="2">
                  <c:v>8227</c:v>
                </c:pt>
                <c:pt idx="3">
                  <c:v>9681</c:v>
                </c:pt>
                <c:pt idx="4">
                  <c:v>11297</c:v>
                </c:pt>
                <c:pt idx="5">
                  <c:v>13210</c:v>
                </c:pt>
                <c:pt idx="6">
                  <c:v>15478</c:v>
                </c:pt>
                <c:pt idx="7">
                  <c:v>18212</c:v>
                </c:pt>
                <c:pt idx="8">
                  <c:v>21454</c:v>
                </c:pt>
                <c:pt idx="9">
                  <c:v>25272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B40-46C6-B03C-40CB6AA5F45F}"/>
            </c:ext>
          </c:extLst>
        </c:ser>
        <c:ser>
          <c:idx val="4"/>
          <c:order val="4"/>
          <c:tx>
            <c:strRef>
              <c:f>Hoja1!$A$35</c:f>
              <c:strCache>
                <c:ptCount val="1"/>
                <c:pt idx="0">
                  <c:v>Spain</c:v>
                </c:pt>
              </c:strCache>
            </c:strRef>
          </c:tx>
          <c:cat>
            <c:numRef>
              <c:f>Hoja1!$B$30:$K$30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Hoja1!$B$35:$K$35</c:f>
              <c:numCache>
                <c:formatCode>#,##0</c:formatCode>
                <c:ptCount val="10"/>
                <c:pt idx="0">
                  <c:v>2544</c:v>
                </c:pt>
                <c:pt idx="1">
                  <c:v>3053</c:v>
                </c:pt>
                <c:pt idx="2">
                  <c:v>3547</c:v>
                </c:pt>
                <c:pt idx="3">
                  <c:v>4174</c:v>
                </c:pt>
                <c:pt idx="4">
                  <c:v>4871</c:v>
                </c:pt>
                <c:pt idx="5">
                  <c:v>5695</c:v>
                </c:pt>
                <c:pt idx="6">
                  <c:v>6673</c:v>
                </c:pt>
                <c:pt idx="7">
                  <c:v>7852</c:v>
                </c:pt>
                <c:pt idx="8">
                  <c:v>9250</c:v>
                </c:pt>
                <c:pt idx="9">
                  <c:v>10896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B40-46C6-B03C-40CB6AA5F45F}"/>
            </c:ext>
          </c:extLst>
        </c:ser>
        <c:ser>
          <c:idx val="5"/>
          <c:order val="5"/>
          <c:tx>
            <c:strRef>
              <c:f>Hoja1!$A$36</c:f>
              <c:strCache>
                <c:ptCount val="1"/>
                <c:pt idx="0">
                  <c:v>Portugal</c:v>
                </c:pt>
              </c:strCache>
            </c:strRef>
          </c:tx>
          <c:cat>
            <c:numRef>
              <c:f>Hoja1!$B$30:$K$30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Hoja1!$B$36:$K$36</c:f>
              <c:numCache>
                <c:formatCode>#,##0</c:formatCode>
                <c:ptCount val="10"/>
                <c:pt idx="0">
                  <c:v>1512</c:v>
                </c:pt>
                <c:pt idx="1">
                  <c:v>1814</c:v>
                </c:pt>
                <c:pt idx="2">
                  <c:v>2108</c:v>
                </c:pt>
                <c:pt idx="3">
                  <c:v>2480</c:v>
                </c:pt>
                <c:pt idx="4">
                  <c:v>2894</c:v>
                </c:pt>
                <c:pt idx="5">
                  <c:v>3384</c:v>
                </c:pt>
                <c:pt idx="6">
                  <c:v>3965</c:v>
                </c:pt>
                <c:pt idx="7">
                  <c:v>4666</c:v>
                </c:pt>
                <c:pt idx="8">
                  <c:v>5496</c:v>
                </c:pt>
                <c:pt idx="9">
                  <c:v>6474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B40-46C6-B03C-40CB6AA5F45F}"/>
            </c:ext>
          </c:extLst>
        </c:ser>
        <c:ser>
          <c:idx val="6"/>
          <c:order val="6"/>
          <c:tx>
            <c:strRef>
              <c:f>Hoja1!$A$37</c:f>
              <c:strCache>
                <c:ptCount val="1"/>
                <c:pt idx="0">
                  <c:v>Greece</c:v>
                </c:pt>
              </c:strCache>
            </c:strRef>
          </c:tx>
          <c:cat>
            <c:numRef>
              <c:f>Hoja1!$B$30:$K$30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Hoja1!$B$37:$K$37</c:f>
              <c:numCache>
                <c:formatCode>#,##0</c:formatCode>
                <c:ptCount val="10"/>
                <c:pt idx="0">
                  <c:v>1421</c:v>
                </c:pt>
                <c:pt idx="1">
                  <c:v>1705</c:v>
                </c:pt>
                <c:pt idx="2">
                  <c:v>1981</c:v>
                </c:pt>
                <c:pt idx="3">
                  <c:v>2331</c:v>
                </c:pt>
                <c:pt idx="4">
                  <c:v>2720</c:v>
                </c:pt>
                <c:pt idx="5">
                  <c:v>3181</c:v>
                </c:pt>
                <c:pt idx="6">
                  <c:v>3727</c:v>
                </c:pt>
                <c:pt idx="7">
                  <c:v>4386</c:v>
                </c:pt>
                <c:pt idx="8">
                  <c:v>5166</c:v>
                </c:pt>
                <c:pt idx="9">
                  <c:v>6086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B40-46C6-B03C-40CB6AA5F45F}"/>
            </c:ext>
          </c:extLst>
        </c:ser>
        <c:ser>
          <c:idx val="7"/>
          <c:order val="7"/>
          <c:tx>
            <c:strRef>
              <c:f>Hoja1!$A$38</c:f>
              <c:strCache>
                <c:ptCount val="1"/>
                <c:pt idx="0">
                  <c:v>Sweden</c:v>
                </c:pt>
              </c:strCache>
            </c:strRef>
          </c:tx>
          <c:cat>
            <c:numRef>
              <c:f>Hoja1!$B$30:$K$30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Hoja1!$B$38:$K$38</c:f>
              <c:numCache>
                <c:formatCode>#,##0</c:formatCode>
                <c:ptCount val="10"/>
                <c:pt idx="0">
                  <c:v>2544</c:v>
                </c:pt>
                <c:pt idx="1">
                  <c:v>3053</c:v>
                </c:pt>
                <c:pt idx="2">
                  <c:v>3663</c:v>
                </c:pt>
                <c:pt idx="3">
                  <c:v>4396</c:v>
                </c:pt>
                <c:pt idx="4">
                  <c:v>3505</c:v>
                </c:pt>
                <c:pt idx="5">
                  <c:v>3816</c:v>
                </c:pt>
                <c:pt idx="6">
                  <c:v>4161</c:v>
                </c:pt>
                <c:pt idx="7">
                  <c:v>4555</c:v>
                </c:pt>
                <c:pt idx="8">
                  <c:v>4987</c:v>
                </c:pt>
                <c:pt idx="9">
                  <c:v>5461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B40-46C6-B03C-40CB6AA5F4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45808368"/>
        <c:axId val="-1245803472"/>
      </c:lineChart>
      <c:catAx>
        <c:axId val="-1245808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45803472"/>
        <c:crosses val="autoZero"/>
        <c:auto val="1"/>
        <c:lblAlgn val="ctr"/>
        <c:lblOffset val="100"/>
        <c:noMultiLvlLbl val="0"/>
      </c:catAx>
      <c:valAx>
        <c:axId val="-124580347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-12458083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  <a:ln>
      <a:solidFill>
        <a:schemeClr val="bg1"/>
      </a:solidFill>
    </a:ln>
  </c:spPr>
  <c:txPr>
    <a:bodyPr/>
    <a:lstStyle/>
    <a:p>
      <a:pPr>
        <a:defRPr sz="1100">
          <a:solidFill>
            <a:schemeClr val="tx1"/>
          </a:solidFill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1800" b="1" i="0" baseline="0" dirty="0">
                <a:effectLst/>
              </a:rPr>
              <a:t>Nº CIRURGIAS 2001 - 2021</a:t>
            </a:r>
            <a:endParaRPr lang="pt-BR" dirty="0">
              <a:effectLst/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  <a:ln>
          <a:solidFill>
            <a:schemeClr val="bg1">
              <a:lumMod val="65000"/>
            </a:schemeClr>
          </a:solidFill>
        </a:ln>
      </c:spPr>
    </c:floor>
    <c:sideWall>
      <c:thickness val="0"/>
      <c:spPr>
        <a:solidFill>
          <a:schemeClr val="accent2">
            <a:lumMod val="20000"/>
            <a:lumOff val="80000"/>
          </a:schemeClr>
        </a:solidFill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1.4005811321176787E-2"/>
          <c:y val="0.15709573155134551"/>
          <c:w val="0.98356000316371073"/>
          <c:h val="0.617017581205269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 Cirurgias</c:v>
                </c:pt>
              </c:strCache>
            </c:strRef>
          </c:tx>
          <c:invertIfNegative val="0"/>
          <c:dLbls>
            <c:dLbl>
              <c:idx val="19"/>
              <c:tx>
                <c:rich>
                  <a:bodyPr/>
                  <a:lstStyle/>
                  <a:p>
                    <a:r>
                      <a:rPr lang="en-US"/>
                      <a:t>324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27A-4BD4-9228-923C5236327E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dirty="0"/>
                      <a:t>336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27A-4BD4-9228-923C5236327E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 dirty="0"/>
                      <a:t>336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A81-45DF-BFA8-CC4EE08FD6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Plan1!$A$2:$A$23</c:f>
              <c:numCache>
                <c:formatCode>General</c:formatCod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2207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</c:numCache>
            </c:numRef>
          </c:cat>
          <c:val>
            <c:numRef>
              <c:f>Plan1!$B$2:$B$23</c:f>
              <c:numCache>
                <c:formatCode>General</c:formatCode>
                <c:ptCount val="22"/>
                <c:pt idx="0">
                  <c:v>16</c:v>
                </c:pt>
                <c:pt idx="1">
                  <c:v>61</c:v>
                </c:pt>
                <c:pt idx="2">
                  <c:v>72</c:v>
                </c:pt>
                <c:pt idx="3">
                  <c:v>84</c:v>
                </c:pt>
                <c:pt idx="4">
                  <c:v>133</c:v>
                </c:pt>
                <c:pt idx="5">
                  <c:v>166</c:v>
                </c:pt>
                <c:pt idx="6">
                  <c:v>157</c:v>
                </c:pt>
                <c:pt idx="7">
                  <c:v>261</c:v>
                </c:pt>
                <c:pt idx="8">
                  <c:v>316</c:v>
                </c:pt>
                <c:pt idx="9">
                  <c:v>330</c:v>
                </c:pt>
                <c:pt idx="10">
                  <c:v>435</c:v>
                </c:pt>
                <c:pt idx="11">
                  <c:v>550</c:v>
                </c:pt>
                <c:pt idx="12">
                  <c:v>563</c:v>
                </c:pt>
                <c:pt idx="13">
                  <c:v>526</c:v>
                </c:pt>
                <c:pt idx="14">
                  <c:v>555</c:v>
                </c:pt>
                <c:pt idx="15">
                  <c:v>492</c:v>
                </c:pt>
                <c:pt idx="16">
                  <c:v>457</c:v>
                </c:pt>
                <c:pt idx="17">
                  <c:v>400</c:v>
                </c:pt>
                <c:pt idx="18">
                  <c:v>419</c:v>
                </c:pt>
                <c:pt idx="19">
                  <c:v>324</c:v>
                </c:pt>
                <c:pt idx="20">
                  <c:v>337</c:v>
                </c:pt>
                <c:pt idx="21">
                  <c:v>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7A-4BD4-9228-923C523632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24099072"/>
        <c:axId val="394666368"/>
        <c:axId val="0"/>
      </c:bar3DChart>
      <c:catAx>
        <c:axId val="324099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394666368"/>
        <c:crosses val="autoZero"/>
        <c:auto val="1"/>
        <c:lblAlgn val="ctr"/>
        <c:lblOffset val="100"/>
        <c:noMultiLvlLbl val="0"/>
      </c:catAx>
      <c:valAx>
        <c:axId val="39466636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24099072"/>
        <c:crosses val="autoZero"/>
        <c:crossBetween val="between"/>
      </c:valAx>
      <c:spPr>
        <a:solidFill>
          <a:schemeClr val="bg1"/>
        </a:solidFill>
        <a:effectLst/>
      </c:spPr>
    </c:plotArea>
    <c:plotVisOnly val="1"/>
    <c:dispBlanksAs val="gap"/>
    <c:showDLblsOverMax val="0"/>
  </c:chart>
  <c:spPr>
    <a:ln>
      <a:solidFill>
        <a:schemeClr val="bg1">
          <a:lumMod val="65000"/>
        </a:schemeClr>
      </a:solidFill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txPr>
        <a:bodyPr/>
        <a:lstStyle/>
        <a:p>
          <a:pPr>
            <a:defRPr sz="1597"/>
          </a:pPr>
          <a:endParaRPr lang="pt-B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Nº Casos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ECE-44A1-A714-6B4F8B8306D3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ECE-44A1-A714-6B4F8B8306D3}"/>
              </c:ext>
            </c:extLst>
          </c:dPt>
          <c:dPt>
            <c:idx val="2"/>
            <c:bubble3D val="0"/>
            <c:spPr>
              <a:solidFill>
                <a:schemeClr val="accent5">
                  <a:lumMod val="9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0ECE-44A1-A714-6B4F8B8306D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ECE-44A1-A714-6B4F8B8306D3}"/>
                </c:ext>
              </c:extLst>
            </c:dLbl>
            <c:dLbl>
              <c:idx val="1"/>
              <c:layout>
                <c:manualLayout>
                  <c:x val="-1.3943257529221828E-2"/>
                  <c:y val="1.777765334975784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CE-44A1-A714-6B4F8B8306D3}"/>
                </c:ext>
              </c:extLst>
            </c:dLbl>
            <c:dLbl>
              <c:idx val="2"/>
              <c:layout>
                <c:manualLayout>
                  <c:x val="6.9713542910375698E-3"/>
                  <c:y val="-2.222206668719729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2%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ECE-44A1-A714-6B4F8B8306D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Plan1!$A$2:$A$4</c:f>
              <c:strCache>
                <c:ptCount val="3"/>
                <c:pt idx="0">
                  <c:v>Obeso Mórbido</c:v>
                </c:pt>
                <c:pt idx="1">
                  <c:v>Super Obeso</c:v>
                </c:pt>
                <c:pt idx="2">
                  <c:v>Super Super Obeso</c:v>
                </c:pt>
              </c:strCache>
            </c:strRef>
          </c:cat>
          <c:val>
            <c:numRef>
              <c:f>Plan1!$B$2:$B$4</c:f>
              <c:numCache>
                <c:formatCode>0%</c:formatCode>
                <c:ptCount val="3"/>
                <c:pt idx="0">
                  <c:v>0.8</c:v>
                </c:pt>
                <c:pt idx="1">
                  <c:v>0.16</c:v>
                </c:pt>
                <c:pt idx="2">
                  <c:v>4.0000000000000022E-2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ECE-44A1-A714-6B4F8B8306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83">
          <a:noFill/>
        </a:ln>
      </c:spPr>
    </c:plotArea>
    <c:legend>
      <c:legendPos val="r"/>
      <c:layout>
        <c:manualLayout>
          <c:xMode val="edge"/>
          <c:yMode val="edge"/>
          <c:x val="0.62889142889396965"/>
          <c:y val="0.3240763870033519"/>
          <c:w val="0.35019360483165407"/>
          <c:h val="0.47791293329713308"/>
        </c:manualLayout>
      </c:layout>
      <c:overlay val="0"/>
      <c:txPr>
        <a:bodyPr/>
        <a:lstStyle/>
        <a:p>
          <a:pPr>
            <a:defRPr sz="1197"/>
          </a:pPr>
          <a:endParaRPr lang="pt-BR"/>
        </a:p>
      </c:txPr>
    </c:legend>
    <c:plotVisOnly val="1"/>
    <c:dispBlanksAs val="zero"/>
    <c:showDLblsOverMax val="0"/>
  </c:chart>
  <c:spPr>
    <a:solidFill>
      <a:schemeClr val="bg1">
        <a:lumMod val="85000"/>
      </a:schemeClr>
    </a:solidFill>
  </c:spPr>
  <c:txPr>
    <a:bodyPr/>
    <a:lstStyle/>
    <a:p>
      <a:pPr>
        <a:defRPr sz="1797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471189408522796E-2"/>
          <c:y val="1.399002976976871E-3"/>
          <c:w val="0.58621244689388885"/>
          <c:h val="0.9532644748498289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Nº Casos operados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E3EC-4BB3-BAA1-893930266946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E3EC-4BB3-BAA1-893930266946}"/>
              </c:ext>
            </c:extLst>
          </c:dPt>
          <c:dPt>
            <c:idx val="2"/>
            <c:bubble3D val="0"/>
            <c:spPr>
              <a:solidFill>
                <a:srgbClr val="FF9933"/>
              </a:solidFill>
            </c:spPr>
            <c:extLst>
              <c:ext xmlns:c16="http://schemas.microsoft.com/office/drawing/2014/chart" uri="{C3380CC4-5D6E-409C-BE32-E72D297353CC}">
                <c16:uniqueId val="{00000005-E3EC-4BB3-BAA1-893930266946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7-E3EC-4BB3-BAA1-893930266946}"/>
              </c:ext>
            </c:extLst>
          </c:dPt>
          <c:dLbls>
            <c:dLbl>
              <c:idx val="0"/>
              <c:layout>
                <c:manualLayout>
                  <c:x val="-0.1501201587150145"/>
                  <c:y val="0.3380637319663901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2762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3EC-4BB3-BAA1-893930266946}"/>
                </c:ext>
              </c:extLst>
            </c:dLbl>
            <c:dLbl>
              <c:idx val="1"/>
              <c:layout>
                <c:manualLayout>
                  <c:x val="3.3184234009237798E-2"/>
                  <c:y val="-0.2724194542796244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4188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64789736279401"/>
                      <c:h val="0.1049217002237136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E3EC-4BB3-BAA1-893930266946}"/>
                </c:ext>
              </c:extLst>
            </c:dLbl>
            <c:dLbl>
              <c:idx val="3"/>
              <c:layout>
                <c:manualLayout>
                  <c:x val="6.2500000000000014E-2"/>
                  <c:y val="2.18750000000002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EC-4BB3-BAA1-8939302669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85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Bypass Gástrico</c:v>
                </c:pt>
                <c:pt idx="1">
                  <c:v>Sleeve</c:v>
                </c:pt>
                <c:pt idx="2">
                  <c:v>Duodenal Switch</c:v>
                </c:pt>
                <c:pt idx="3">
                  <c:v>Scopinaro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2550</c:v>
                </c:pt>
                <c:pt idx="1">
                  <c:v>2613</c:v>
                </c:pt>
                <c:pt idx="2">
                  <c:v>10</c:v>
                </c:pt>
                <c:pt idx="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3EC-4BB3-BAA1-8939302669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9925">
          <a:noFill/>
        </a:ln>
      </c:spPr>
    </c:plotArea>
    <c:legend>
      <c:legendPos val="r"/>
      <c:layout>
        <c:manualLayout>
          <c:xMode val="edge"/>
          <c:yMode val="edge"/>
          <c:x val="0.67214731088050916"/>
          <c:y val="1.8013352357800871E-3"/>
          <c:w val="0.30756275921675158"/>
          <c:h val="0.72794001482616011"/>
        </c:manualLayout>
      </c:layout>
      <c:overlay val="0"/>
      <c:txPr>
        <a:bodyPr/>
        <a:lstStyle/>
        <a:p>
          <a:pPr>
            <a:defRPr sz="125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  <c:showDLblsOverMax val="0"/>
  </c:chart>
  <c:spPr>
    <a:solidFill>
      <a:schemeClr val="bg1">
        <a:lumMod val="85000"/>
      </a:schemeClr>
    </a:solidFill>
  </c:spPr>
  <c:txPr>
    <a:bodyPr/>
    <a:lstStyle/>
    <a:p>
      <a:pPr>
        <a:defRPr sz="2085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txPr>
        <a:bodyPr/>
        <a:lstStyle/>
        <a:p>
          <a:pPr>
            <a:defRPr sz="1597"/>
          </a:pPr>
          <a:endParaRPr lang="pt-B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Nº Casos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83C1-4BE3-B00D-D56933F590ED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3C1-4BE3-B00D-D56933F590ED}"/>
              </c:ext>
            </c:extLst>
          </c:dPt>
          <c:dPt>
            <c:idx val="2"/>
            <c:bubble3D val="0"/>
            <c:spPr>
              <a:solidFill>
                <a:schemeClr val="accent5">
                  <a:lumMod val="9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83C1-4BE3-B00D-D56933F590E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3C1-4BE3-B00D-D56933F590ED}"/>
                </c:ext>
              </c:extLst>
            </c:dLbl>
            <c:dLbl>
              <c:idx val="1"/>
              <c:layout>
                <c:manualLayout>
                  <c:x val="-1.3943257529221828E-2"/>
                  <c:y val="1.777765334975784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C1-4BE3-B00D-D56933F590ED}"/>
                </c:ext>
              </c:extLst>
            </c:dLbl>
            <c:dLbl>
              <c:idx val="2"/>
              <c:layout>
                <c:manualLayout>
                  <c:x val="6.9713542910375698E-3"/>
                  <c:y val="-2.222206668719729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2%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3C1-4BE3-B00D-D56933F590E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Plan1!$A$2:$A$4</c:f>
              <c:strCache>
                <c:ptCount val="3"/>
                <c:pt idx="0">
                  <c:v>Obeso Mórbido</c:v>
                </c:pt>
                <c:pt idx="1">
                  <c:v>Super Obeso</c:v>
                </c:pt>
                <c:pt idx="2">
                  <c:v>Super Super Obeso</c:v>
                </c:pt>
              </c:strCache>
            </c:strRef>
          </c:cat>
          <c:val>
            <c:numRef>
              <c:f>Plan1!$B$2:$B$4</c:f>
              <c:numCache>
                <c:formatCode>0%</c:formatCode>
                <c:ptCount val="3"/>
                <c:pt idx="0">
                  <c:v>0.8</c:v>
                </c:pt>
                <c:pt idx="1">
                  <c:v>0.16</c:v>
                </c:pt>
                <c:pt idx="2">
                  <c:v>4.0000000000000022E-2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3C1-4BE3-B00D-D56933F590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83">
          <a:noFill/>
        </a:ln>
      </c:spPr>
    </c:plotArea>
    <c:legend>
      <c:legendPos val="r"/>
      <c:layout>
        <c:manualLayout>
          <c:xMode val="edge"/>
          <c:yMode val="edge"/>
          <c:x val="0.62889142889396965"/>
          <c:y val="0.3240763870033519"/>
          <c:w val="0.35019360483165407"/>
          <c:h val="0.47791293329713308"/>
        </c:manualLayout>
      </c:layout>
      <c:overlay val="0"/>
      <c:txPr>
        <a:bodyPr/>
        <a:lstStyle/>
        <a:p>
          <a:pPr>
            <a:defRPr sz="1197"/>
          </a:pPr>
          <a:endParaRPr lang="pt-BR"/>
        </a:p>
      </c:txPr>
    </c:legend>
    <c:plotVisOnly val="1"/>
    <c:dispBlanksAs val="zero"/>
    <c:showDLblsOverMax val="0"/>
  </c:chart>
  <c:spPr>
    <a:solidFill>
      <a:schemeClr val="bg1">
        <a:lumMod val="85000"/>
      </a:schemeClr>
    </a:solidFill>
  </c:spPr>
  <c:txPr>
    <a:bodyPr/>
    <a:lstStyle/>
    <a:p>
      <a:pPr>
        <a:defRPr sz="1797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471189408522796E-2"/>
          <c:y val="1.399002976976871E-3"/>
          <c:w val="0.58621244689388885"/>
          <c:h val="0.9532644748498289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Nº Casos operados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AD56-42DD-A978-E3F2AB2C4FB5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AD56-42DD-A978-E3F2AB2C4FB5}"/>
              </c:ext>
            </c:extLst>
          </c:dPt>
          <c:dPt>
            <c:idx val="2"/>
            <c:bubble3D val="0"/>
            <c:spPr>
              <a:solidFill>
                <a:srgbClr val="FF9933"/>
              </a:solidFill>
            </c:spPr>
            <c:extLst>
              <c:ext xmlns:c16="http://schemas.microsoft.com/office/drawing/2014/chart" uri="{C3380CC4-5D6E-409C-BE32-E72D297353CC}">
                <c16:uniqueId val="{00000005-AD56-42DD-A978-E3F2AB2C4FB5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7-AD56-42DD-A978-E3F2AB2C4FB5}"/>
              </c:ext>
            </c:extLst>
          </c:dPt>
          <c:dLbls>
            <c:dLbl>
              <c:idx val="0"/>
              <c:layout>
                <c:manualLayout>
                  <c:x val="-0.1501201587150145"/>
                  <c:y val="0.3380637319663901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2762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D56-42DD-A978-E3F2AB2C4FB5}"/>
                </c:ext>
              </c:extLst>
            </c:dLbl>
            <c:dLbl>
              <c:idx val="1"/>
              <c:layout>
                <c:manualLayout>
                  <c:x val="3.3184234009237798E-2"/>
                  <c:y val="-0.2612337719530025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4188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D56-42DD-A978-E3F2AB2C4FB5}"/>
                </c:ext>
              </c:extLst>
            </c:dLbl>
            <c:dLbl>
              <c:idx val="3"/>
              <c:layout>
                <c:manualLayout>
                  <c:x val="6.2500000000000014E-2"/>
                  <c:y val="2.18750000000002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D56-42DD-A978-E3F2AB2C4F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85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Bypass Gástrico</c:v>
                </c:pt>
                <c:pt idx="1">
                  <c:v>Sleeve</c:v>
                </c:pt>
                <c:pt idx="2">
                  <c:v>Duodenal Switch</c:v>
                </c:pt>
                <c:pt idx="3">
                  <c:v>Scopinaro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2550</c:v>
                </c:pt>
                <c:pt idx="1">
                  <c:v>2613</c:v>
                </c:pt>
                <c:pt idx="2">
                  <c:v>10</c:v>
                </c:pt>
                <c:pt idx="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D56-42DD-A978-E3F2AB2C4F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9925">
          <a:noFill/>
        </a:ln>
      </c:spPr>
    </c:plotArea>
    <c:legend>
      <c:legendPos val="r"/>
      <c:layout>
        <c:manualLayout>
          <c:xMode val="edge"/>
          <c:yMode val="edge"/>
          <c:x val="0.67214731088050916"/>
          <c:y val="1.8013352357800871E-3"/>
          <c:w val="0.30756275921675158"/>
          <c:h val="0.72794001482616011"/>
        </c:manualLayout>
      </c:layout>
      <c:overlay val="0"/>
      <c:txPr>
        <a:bodyPr/>
        <a:lstStyle/>
        <a:p>
          <a:pPr>
            <a:defRPr sz="125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  <c:showDLblsOverMax val="0"/>
  </c:chart>
  <c:spPr>
    <a:solidFill>
      <a:schemeClr val="bg1">
        <a:lumMod val="85000"/>
      </a:schemeClr>
    </a:solidFill>
  </c:spPr>
  <c:txPr>
    <a:bodyPr/>
    <a:lstStyle/>
    <a:p>
      <a:pPr>
        <a:defRPr sz="2085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397">
                <a:solidFill>
                  <a:sysClr val="windowText" lastClr="000000"/>
                </a:solidFill>
              </a:defRPr>
            </a:pPr>
            <a:r>
              <a:rPr lang="pt-BR" sz="2397" dirty="0">
                <a:solidFill>
                  <a:sysClr val="windowText" lastClr="000000"/>
                </a:solidFill>
              </a:rPr>
              <a:t>Complicações Pós Operatórias:</a:t>
            </a:r>
          </a:p>
        </c:rich>
      </c:tx>
      <c:layout>
        <c:manualLayout>
          <c:xMode val="edge"/>
          <c:yMode val="edge"/>
          <c:x val="0.24175161625396077"/>
          <c:y val="0"/>
        </c:manualLayout>
      </c:layout>
      <c:overlay val="0"/>
    </c:title>
    <c:autoTitleDeleted val="0"/>
    <c:view3D>
      <c:rotX val="10"/>
      <c:rotY val="40"/>
      <c:depthPercent val="100"/>
      <c:rAngAx val="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solidFill>
          <a:schemeClr val="bg1">
            <a:lumMod val="85000"/>
          </a:schemeClr>
        </a:solidFill>
      </c:spPr>
    </c:sideWall>
    <c:backWall>
      <c:thickness val="0"/>
      <c:spPr>
        <a:solidFill>
          <a:schemeClr val="bg1">
            <a:lumMod val="85000"/>
          </a:schemeClr>
        </a:solidFill>
      </c:spPr>
    </c:backWall>
    <c:plotArea>
      <c:layout>
        <c:manualLayout>
          <c:layoutTarget val="inner"/>
          <c:xMode val="edge"/>
          <c:yMode val="edge"/>
          <c:x val="0.1245136186770428"/>
          <c:y val="0.11143695014662756"/>
          <c:w val="0.8132295719844358"/>
          <c:h val="0.6187683284457478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Complicacoes Pos Operatorias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DBBD-4FA8-8B8C-C19DC5D1EC7E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DBBD-4FA8-8B8C-C19DC5D1EC7E}"/>
              </c:ext>
            </c:extLst>
          </c:dPt>
          <c:dPt>
            <c:idx val="2"/>
            <c:invertIfNegative val="0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05-DBBD-4FA8-8B8C-C19DC5D1EC7E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DBBD-4FA8-8B8C-C19DC5D1EC7E}"/>
              </c:ext>
            </c:extLst>
          </c:dPt>
          <c:dPt>
            <c:idx val="4"/>
            <c:invertIfNegative val="0"/>
            <c:bubble3D val="0"/>
            <c:spPr>
              <a:solidFill>
                <a:srgbClr val="FFFF66"/>
              </a:solidFill>
            </c:spPr>
            <c:extLst>
              <c:ext xmlns:c16="http://schemas.microsoft.com/office/drawing/2014/chart" uri="{C3380CC4-5D6E-409C-BE32-E72D297353CC}">
                <c16:uniqueId val="{00000009-DBBD-4FA8-8B8C-C19DC5D1EC7E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B-DBBD-4FA8-8B8C-C19DC5D1EC7E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D-DBBD-4FA8-8B8C-C19DC5D1EC7E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F-DBBD-4FA8-8B8C-C19DC5D1EC7E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11-DBBD-4FA8-8B8C-C19DC5D1EC7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9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Sangramento</c:v>
                </c:pt>
                <c:pt idx="1">
                  <c:v>Estenose</c:v>
                </c:pt>
                <c:pt idx="2">
                  <c:v>Atelectasias</c:v>
                </c:pt>
                <c:pt idx="3">
                  <c:v>Hérnias</c:v>
                </c:pt>
                <c:pt idx="4">
                  <c:v>Fístula</c:v>
                </c:pt>
                <c:pt idx="5">
                  <c:v>Leak</c:v>
                </c:pt>
                <c:pt idx="6">
                  <c:v>TEP</c:v>
                </c:pt>
                <c:pt idx="7">
                  <c:v>Anel</c:v>
                </c:pt>
                <c:pt idx="8">
                  <c:v>Oclusão Int</c:v>
                </c:pt>
              </c:strCache>
            </c:strRef>
          </c:cat>
          <c:val>
            <c:numRef>
              <c:f>Plan1!$B$2:$B$10</c:f>
              <c:numCache>
                <c:formatCode>0.00%</c:formatCode>
                <c:ptCount val="9"/>
                <c:pt idx="0">
                  <c:v>0.01</c:v>
                </c:pt>
                <c:pt idx="1">
                  <c:v>8.0000000000000002E-3</c:v>
                </c:pt>
                <c:pt idx="2">
                  <c:v>5.0000000000000001E-3</c:v>
                </c:pt>
                <c:pt idx="3">
                  <c:v>3.0000000000000001E-3</c:v>
                </c:pt>
                <c:pt idx="4">
                  <c:v>3.0000000000000001E-3</c:v>
                </c:pt>
                <c:pt idx="5">
                  <c:v>3.0000000000000001E-3</c:v>
                </c:pt>
                <c:pt idx="6">
                  <c:v>2E-3</c:v>
                </c:pt>
                <c:pt idx="7">
                  <c:v>1E-3</c:v>
                </c:pt>
                <c:pt idx="8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BBD-4FA8-8B8C-C19DC5D1EC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196200224"/>
        <c:axId val="-1196199136"/>
        <c:axId val="-1194133232"/>
      </c:bar3DChart>
      <c:catAx>
        <c:axId val="-1196200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41">
                <a:solidFill>
                  <a:sysClr val="windowText" lastClr="000000"/>
                </a:solidFill>
              </a:defRPr>
            </a:pPr>
            <a:endParaRPr lang="pt-BR"/>
          </a:p>
        </c:txPr>
        <c:crossAx val="-1196199136"/>
        <c:crosses val="autoZero"/>
        <c:auto val="1"/>
        <c:lblAlgn val="ctr"/>
        <c:lblOffset val="100"/>
        <c:noMultiLvlLbl val="0"/>
      </c:catAx>
      <c:valAx>
        <c:axId val="-119619913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199">
                <a:solidFill>
                  <a:sysClr val="windowText" lastClr="000000"/>
                </a:solidFill>
              </a:defRPr>
            </a:pPr>
            <a:endParaRPr lang="pt-BR"/>
          </a:p>
        </c:txPr>
        <c:crossAx val="-1196200224"/>
        <c:crosses val="autoZero"/>
        <c:crossBetween val="between"/>
      </c:valAx>
      <c:serAx>
        <c:axId val="-1194133232"/>
        <c:scaling>
          <c:orientation val="minMax"/>
        </c:scaling>
        <c:delete val="1"/>
        <c:axPos val="b"/>
        <c:majorTickMark val="out"/>
        <c:minorTickMark val="none"/>
        <c:tickLblPos val="nextTo"/>
        <c:crossAx val="-1196199136"/>
        <c:crosses val="autoZero"/>
      </c:serAx>
      <c:spPr>
        <a:noFill/>
        <a:ln w="25377">
          <a:noFill/>
        </a:ln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bg1">
          <a:lumMod val="85000"/>
        </a:schemeClr>
      </a:solidFill>
    </a:ln>
  </c:spPr>
  <c:txPr>
    <a:bodyPr/>
    <a:lstStyle/>
    <a:p>
      <a:pPr>
        <a:defRPr sz="1863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4B0B9-6D92-42CA-862C-A89C4B1634BE}" type="datetimeFigureOut">
              <a:rPr lang="pt-BR" smtClean="0"/>
              <a:t>16/12/2022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BBAF3-196D-4BCE-8C06-C0C61F5A62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7267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B21154C-DF4E-4E3E-97F4-3E0A18200042}" type="slidenum">
              <a:rPr lang="pt-BR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9017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699F5-F409-43E1-9117-19DD0FBA828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09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44D8B60-F643-4D94-83F5-6E80F8949636}" type="slidenum">
              <a:rPr lang="pt-BR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4061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891A10B-D414-4565-ADB8-9DAC6112FA86}" type="slidenum">
              <a:rPr lang="pt-BR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4240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482354F-6120-405E-B681-59154AF3A3B6}" type="slidenum">
              <a:rPr lang="pt-BR"/>
              <a:pPr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715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0292494-06E4-4D0F-B673-37FDBC0868DD}" type="slidenum">
              <a:rPr lang="pt-BR"/>
              <a:pPr>
                <a:defRPr/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90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0292494-06E4-4D0F-B673-37FDBC0868DD}" type="slidenum">
              <a:rPr lang="pt-BR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921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0292494-06E4-4D0F-B673-37FDBC0868DD}" type="slidenum">
              <a:rPr lang="pt-BR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1229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4388448-0A5A-497F-9B1C-74EC1FBD345D}" type="slidenum">
              <a:rPr lang="pt-BR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171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1A448F8-3E96-417E-8DE4-CC40224C4086}" type="slidenum">
              <a:rPr lang="pt-BR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914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FDBE3-9003-425A-BDCB-D2CD8D9A0EF4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2524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FDBE3-9003-425A-BDCB-D2CD8D9A0EF4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307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D71A-E5AD-4966-A455-D1731CE8DA6A}" type="datetimeFigureOut">
              <a:rPr lang="pt-BR" smtClean="0"/>
              <a:t>16/12/2022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89F9-17F2-48B6-B3B9-0F81105529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632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D71A-E5AD-4966-A455-D1731CE8DA6A}" type="datetimeFigureOut">
              <a:rPr lang="pt-BR" smtClean="0"/>
              <a:t>16/12/2022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89F9-17F2-48B6-B3B9-0F81105529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301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D71A-E5AD-4966-A455-D1731CE8DA6A}" type="datetimeFigureOut">
              <a:rPr lang="pt-BR" smtClean="0"/>
              <a:t>16/12/2022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89F9-17F2-48B6-B3B9-0F81105529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1176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D71A-E5AD-4966-A455-D1731CE8DA6A}" type="datetimeFigureOut">
              <a:rPr lang="pt-BR" smtClean="0"/>
              <a:t>16/12/2022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89F9-17F2-48B6-B3B9-0F81105529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11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D71A-E5AD-4966-A455-D1731CE8DA6A}" type="datetimeFigureOut">
              <a:rPr lang="pt-BR" smtClean="0"/>
              <a:t>16/12/2022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89F9-17F2-48B6-B3B9-0F81105529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848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D71A-E5AD-4966-A455-D1731CE8DA6A}" type="datetimeFigureOut">
              <a:rPr lang="pt-BR" smtClean="0"/>
              <a:t>16/12/2022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89F9-17F2-48B6-B3B9-0F81105529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93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D71A-E5AD-4966-A455-D1731CE8DA6A}" type="datetimeFigureOut">
              <a:rPr lang="pt-BR" smtClean="0"/>
              <a:t>16/12/2022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89F9-17F2-48B6-B3B9-0F81105529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85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D71A-E5AD-4966-A455-D1731CE8DA6A}" type="datetimeFigureOut">
              <a:rPr lang="pt-BR" smtClean="0"/>
              <a:t>16/12/2022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89F9-17F2-48B6-B3B9-0F81105529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8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D71A-E5AD-4966-A455-D1731CE8DA6A}" type="datetimeFigureOut">
              <a:rPr lang="pt-BR" smtClean="0"/>
              <a:t>16/12/2022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89F9-17F2-48B6-B3B9-0F81105529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3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D71A-E5AD-4966-A455-D1731CE8DA6A}" type="datetimeFigureOut">
              <a:rPr lang="pt-BR" smtClean="0"/>
              <a:t>16/12/2022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89F9-17F2-48B6-B3B9-0F81105529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8898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D71A-E5AD-4966-A455-D1731CE8DA6A}" type="datetimeFigureOut">
              <a:rPr lang="pt-BR" smtClean="0"/>
              <a:t>16/12/2022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89F9-17F2-48B6-B3B9-0F81105529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145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D71A-E5AD-4966-A455-D1731CE8DA6A}" type="datetimeFigureOut">
              <a:rPr lang="pt-BR" smtClean="0"/>
              <a:t>16/12/2022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689F9-17F2-48B6-B3B9-0F81105529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71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0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image" Target="../media/image11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2564904"/>
            <a:ext cx="6481762" cy="102096"/>
          </a:xfrm>
        </p:spPr>
        <p:txBody>
          <a:bodyPr>
            <a:normAutofit fontScale="90000"/>
          </a:bodyPr>
          <a:lstStyle/>
          <a:p>
            <a:r>
              <a:rPr lang="pt-BR" altLang="pt-BR" sz="3600" b="1" dirty="0"/>
              <a:t>RESULTADOS DO CITOM</a:t>
            </a:r>
            <a:br>
              <a:rPr lang="pt-BR" altLang="pt-BR" sz="3600" b="1" dirty="0"/>
            </a:br>
            <a:r>
              <a:rPr lang="pt-BR" altLang="pt-BR" sz="3600" b="1" dirty="0"/>
              <a:t>CENTRO DE EXCELÊNCIA EM CIRURGIA BARIÁTRICA</a:t>
            </a:r>
            <a:br>
              <a:rPr lang="pt-BR" altLang="pt-BR" sz="3600" b="1" dirty="0"/>
            </a:br>
            <a:r>
              <a:rPr lang="pt-BR" altLang="pt-BR" sz="3600" b="1" dirty="0"/>
              <a:t>2001  -  2022</a:t>
            </a:r>
            <a:br>
              <a:rPr lang="pt-BR" altLang="pt-BR" sz="3600" b="1" dirty="0"/>
            </a:br>
            <a:r>
              <a:rPr lang="pt-BR" altLang="pt-BR" sz="3600" b="1" dirty="0"/>
              <a:t>6.987 CIRURGIAS</a:t>
            </a:r>
            <a:endParaRPr lang="pt-BR" altLang="pt-BR" sz="3200" b="1" dirty="0"/>
          </a:p>
        </p:txBody>
      </p:sp>
      <p:sp>
        <p:nvSpPr>
          <p:cNvPr id="12" name="Subtítulo 11"/>
          <p:cNvSpPr>
            <a:spLocks noGrp="1"/>
          </p:cNvSpPr>
          <p:nvPr>
            <p:ph type="subTitle" idx="1"/>
          </p:nvPr>
        </p:nvSpPr>
        <p:spPr>
          <a:xfrm>
            <a:off x="395288" y="5300663"/>
            <a:ext cx="9145264" cy="720725"/>
          </a:xfrm>
        </p:spPr>
        <p:txBody>
          <a:bodyPr>
            <a:no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Av. Praia de Belas 1212 / 1418</a:t>
            </a:r>
          </a:p>
          <a:p>
            <a:r>
              <a:rPr lang="pt-BR" sz="2000" b="1" dirty="0" err="1">
                <a:solidFill>
                  <a:srgbClr val="FF0000"/>
                </a:solidFill>
              </a:rPr>
              <a:t>Walk</a:t>
            </a:r>
            <a:r>
              <a:rPr lang="pt-BR" sz="2000" b="1" dirty="0">
                <a:solidFill>
                  <a:srgbClr val="FF0000"/>
                </a:solidFill>
              </a:rPr>
              <a:t> Office Praia de Belas</a:t>
            </a:r>
          </a:p>
          <a:p>
            <a:r>
              <a:rPr lang="pt-BR" sz="2000" b="1" dirty="0">
                <a:solidFill>
                  <a:srgbClr val="FF0000"/>
                </a:solidFill>
              </a:rPr>
              <a:t>Fones: 32111537 / 30181537</a:t>
            </a:r>
          </a:p>
          <a:p>
            <a:r>
              <a:rPr lang="pt-BR" sz="2000" dirty="0"/>
              <a:t>www.citom.com.br</a:t>
            </a:r>
          </a:p>
        </p:txBody>
      </p:sp>
      <p:pic>
        <p:nvPicPr>
          <p:cNvPr id="5" name="Imagem 4" descr="logohdp_gran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0" y="3857625"/>
            <a:ext cx="928688" cy="10001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77" name="CaixaDeTexto 6"/>
          <p:cNvSpPr txBox="1">
            <a:spLocks noChangeArrowheads="1"/>
          </p:cNvSpPr>
          <p:nvPr/>
        </p:nvSpPr>
        <p:spPr bwMode="auto">
          <a:xfrm>
            <a:off x="6929438" y="6581775"/>
            <a:ext cx="1614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200" b="1">
                <a:solidFill>
                  <a:schemeClr val="bg1"/>
                </a:solidFill>
              </a:rPr>
              <a:t>Renato Souza, MD. </a:t>
            </a:r>
          </a:p>
        </p:txBody>
      </p:sp>
      <p:pic>
        <p:nvPicPr>
          <p:cNvPr id="8" name="Imagem 7" descr="novo logo CITOM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25" y="3857625"/>
            <a:ext cx="928688" cy="10048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Imagem 8" descr="EQUIPE CITOM bloc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3875" y="3857625"/>
            <a:ext cx="1000125" cy="10001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080" name="Picture 2" descr="D:\RENATO\Pictures\RENATA\LOGOS\logo citom si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42875"/>
            <a:ext cx="66103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Imagem 12" descr="Dr. Renat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929188"/>
            <a:ext cx="1512168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>
          <a:xfrm>
            <a:off x="6443663" y="387350"/>
            <a:ext cx="1292225" cy="881063"/>
          </a:xfrm>
          <a:prstGeom prst="ellipse">
            <a:avLst/>
          </a:prstGeom>
          <a:solidFill>
            <a:srgbClr val="FFFFCC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accent1">
                    <a:lumMod val="25000"/>
                  </a:schemeClr>
                </a:solidFill>
              </a:rPr>
              <a:t>22</a:t>
            </a:r>
          </a:p>
          <a:p>
            <a:pPr algn="ctr">
              <a:defRPr/>
            </a:pPr>
            <a:r>
              <a:rPr lang="pt-BR" sz="2000" b="1" dirty="0">
                <a:solidFill>
                  <a:schemeClr val="accent1">
                    <a:lumMod val="25000"/>
                  </a:schemeClr>
                </a:solidFill>
              </a:rPr>
              <a:t>anos</a:t>
            </a: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88" y="154739"/>
            <a:ext cx="1228599" cy="127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15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2" name="Gráfico 6"/>
          <p:cNvGraphicFramePr>
            <a:graphicFrameLocks/>
          </p:cNvGraphicFramePr>
          <p:nvPr/>
        </p:nvGraphicFramePr>
        <p:xfrm>
          <a:off x="5270499" y="2252591"/>
          <a:ext cx="3541712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tângulo 10"/>
          <p:cNvSpPr/>
          <p:nvPr/>
        </p:nvSpPr>
        <p:spPr>
          <a:xfrm>
            <a:off x="571500" y="6500813"/>
            <a:ext cx="1571625" cy="214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u="sng" dirty="0">
                <a:solidFill>
                  <a:schemeClr val="bg1"/>
                </a:solidFill>
              </a:rPr>
              <a:t>Dr. Renato Souza</a:t>
            </a:r>
          </a:p>
        </p:txBody>
      </p:sp>
      <p:graphicFrame>
        <p:nvGraphicFramePr>
          <p:cNvPr id="3" name="Gráfico 3"/>
          <p:cNvGraphicFramePr>
            <a:graphicFrameLocks/>
          </p:cNvGraphicFramePr>
          <p:nvPr/>
        </p:nvGraphicFramePr>
        <p:xfrm>
          <a:off x="428625" y="2252591"/>
          <a:ext cx="4454525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3" y="6211709"/>
            <a:ext cx="623989" cy="578208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28625" y="150126"/>
            <a:ext cx="8442420" cy="19516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pt-BR" kern="0" dirty="0">
                <a:solidFill>
                  <a:srgbClr val="800000"/>
                </a:solidFill>
                <a:latin typeface="Calibri"/>
                <a:cs typeface="+mn-cs"/>
                <a:sym typeface="Wingdings" pitchFamily="2" charset="2"/>
              </a:rPr>
              <a:t>Nos últimos anos, a cirurgia bariátrica é realizada principalmente pelas técnicas:                               </a:t>
            </a:r>
            <a:r>
              <a:rPr lang="pt-BR" kern="0" dirty="0" err="1">
                <a:solidFill>
                  <a:srgbClr val="800000"/>
                </a:solidFill>
                <a:latin typeface="Calibri"/>
                <a:cs typeface="+mn-cs"/>
                <a:sym typeface="Wingdings" pitchFamily="2" charset="2"/>
              </a:rPr>
              <a:t>Bypass</a:t>
            </a:r>
            <a:r>
              <a:rPr lang="pt-BR" kern="0" dirty="0">
                <a:solidFill>
                  <a:srgbClr val="800000"/>
                </a:solidFill>
                <a:latin typeface="Calibri"/>
                <a:cs typeface="+mn-cs"/>
                <a:sym typeface="Wingdings" pitchFamily="2" charset="2"/>
              </a:rPr>
              <a:t> Gástrico  e  </a:t>
            </a:r>
            <a:r>
              <a:rPr lang="pt-BR" kern="0" dirty="0" err="1">
                <a:solidFill>
                  <a:srgbClr val="800000"/>
                </a:solidFill>
                <a:latin typeface="Calibri"/>
                <a:cs typeface="+mn-cs"/>
                <a:sym typeface="Wingdings" pitchFamily="2" charset="2"/>
              </a:rPr>
              <a:t>Sleeve</a:t>
            </a:r>
            <a:r>
              <a:rPr lang="pt-BR" kern="0" dirty="0">
                <a:solidFill>
                  <a:srgbClr val="800000"/>
                </a:solidFill>
                <a:latin typeface="Calibri"/>
                <a:cs typeface="+mn-cs"/>
                <a:sym typeface="Wingdings" pitchFamily="2" charset="2"/>
              </a:rPr>
              <a:t> Gástrico (= Gastrectomia Vertical).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pt-BR" kern="0" dirty="0" err="1">
                <a:solidFill>
                  <a:srgbClr val="800000"/>
                </a:solidFill>
                <a:latin typeface="Calibri"/>
                <a:cs typeface="+mn-cs"/>
                <a:sym typeface="Wingdings" pitchFamily="2" charset="2"/>
              </a:rPr>
              <a:t>Bypass</a:t>
            </a:r>
            <a:r>
              <a:rPr lang="pt-BR" kern="0" dirty="0">
                <a:solidFill>
                  <a:srgbClr val="800000"/>
                </a:solidFill>
                <a:latin typeface="Calibri"/>
                <a:cs typeface="+mn-cs"/>
                <a:sym typeface="Wingdings" pitchFamily="2" charset="2"/>
              </a:rPr>
              <a:t> Gástrico é a técnica mais realizada ao longo da história da cirurgia bariátrica.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pt-BR" kern="0" dirty="0">
                <a:solidFill>
                  <a:srgbClr val="800000"/>
                </a:solidFill>
                <a:latin typeface="Calibri"/>
                <a:cs typeface="+mn-cs"/>
              </a:rPr>
              <a:t> </a:t>
            </a:r>
            <a:r>
              <a:rPr lang="pt-BR" kern="0" dirty="0" err="1">
                <a:solidFill>
                  <a:srgbClr val="800000"/>
                </a:solidFill>
                <a:latin typeface="Calibri"/>
                <a:cs typeface="+mn-cs"/>
              </a:rPr>
              <a:t>Sleeve</a:t>
            </a:r>
            <a:r>
              <a:rPr lang="pt-BR" kern="0" dirty="0">
                <a:solidFill>
                  <a:srgbClr val="800000"/>
                </a:solidFill>
                <a:latin typeface="Calibri"/>
                <a:cs typeface="+mn-cs"/>
              </a:rPr>
              <a:t> Gástrico, devido aos seus excelentes resultados, tem ganhado espaço no cenário mundial, já sendo a técnica mais realizada em alguns centros de referência.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pt-BR" kern="0" dirty="0">
                <a:solidFill>
                  <a:srgbClr val="800000"/>
                </a:solidFill>
                <a:latin typeface="Calibri"/>
                <a:cs typeface="+mn-cs"/>
              </a:rPr>
              <a:t> Nos últimos 5 anos, 80% </a:t>
            </a:r>
            <a:r>
              <a:rPr lang="pt-BR" kern="0" dirty="0" err="1">
                <a:solidFill>
                  <a:srgbClr val="800000"/>
                </a:solidFill>
                <a:latin typeface="Calibri"/>
                <a:cs typeface="+mn-cs"/>
              </a:rPr>
              <a:t>Sleeve</a:t>
            </a:r>
            <a:r>
              <a:rPr lang="pt-BR" kern="0" dirty="0">
                <a:solidFill>
                  <a:srgbClr val="800000"/>
                </a:solidFill>
                <a:latin typeface="Calibri"/>
                <a:cs typeface="+mn-cs"/>
              </a:rPr>
              <a:t>; 20% </a:t>
            </a:r>
            <a:r>
              <a:rPr lang="pt-BR" kern="0" dirty="0" err="1">
                <a:solidFill>
                  <a:srgbClr val="800000"/>
                </a:solidFill>
                <a:latin typeface="Calibri"/>
                <a:cs typeface="+mn-cs"/>
              </a:rPr>
              <a:t>Bypass</a:t>
            </a:r>
            <a:r>
              <a:rPr lang="pt-BR" kern="0" dirty="0">
                <a:solidFill>
                  <a:srgbClr val="800000"/>
                </a:solidFill>
                <a:latin typeface="Calibri"/>
                <a:cs typeface="+mn-cs"/>
              </a:rPr>
              <a:t>. 100% VIDEO.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954086" y="5264303"/>
            <a:ext cx="7858125" cy="12622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pt-BR" sz="1600" kern="0" dirty="0">
                <a:solidFill>
                  <a:srgbClr val="800000"/>
                </a:solidFill>
                <a:latin typeface="Calibri"/>
                <a:cs typeface="+mn-cs"/>
                <a:sym typeface="Wingdings" pitchFamily="2" charset="2"/>
              </a:rPr>
              <a:t>Taxa de complicações do CITOM : 2%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pt-BR" sz="1600" kern="0" dirty="0">
                <a:solidFill>
                  <a:srgbClr val="800000"/>
                </a:solidFill>
                <a:latin typeface="Calibri"/>
                <a:cs typeface="+mn-cs"/>
                <a:sym typeface="Wingdings" pitchFamily="2" charset="2"/>
              </a:rPr>
              <a:t> Mortalidade operatória está relacionada diretamente a severidade da obesidade.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pt-BR" sz="1600" kern="0" dirty="0">
                <a:solidFill>
                  <a:srgbClr val="800000"/>
                </a:solidFill>
                <a:latin typeface="Calibri"/>
                <a:cs typeface="+mn-cs"/>
                <a:sym typeface="Wingdings" pitchFamily="2" charset="2"/>
              </a:rPr>
              <a:t> As principais causas de mortalidade são: Fístulas e Tromboembolismo pulmonar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pt-BR" sz="1600" kern="0" dirty="0">
                <a:solidFill>
                  <a:srgbClr val="800000"/>
                </a:solidFill>
                <a:latin typeface="Calibri"/>
                <a:sym typeface="Wingdings" pitchFamily="2" charset="2"/>
              </a:rPr>
              <a:t> </a:t>
            </a:r>
            <a:r>
              <a:rPr lang="pt-BR" sz="1600" kern="0" dirty="0">
                <a:solidFill>
                  <a:srgbClr val="800000"/>
                </a:solidFill>
                <a:latin typeface="Calibri"/>
              </a:rPr>
              <a:t>Mortalidade Operatória </a:t>
            </a:r>
            <a:r>
              <a:rPr lang="pt-BR" sz="1600" b="1" kern="0" dirty="0">
                <a:solidFill>
                  <a:srgbClr val="800000"/>
                </a:solidFill>
                <a:latin typeface="Calibri"/>
              </a:rPr>
              <a:t>0,2%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kern="0" dirty="0">
              <a:solidFill>
                <a:srgbClr val="800000"/>
              </a:solidFill>
              <a:latin typeface="Calibri"/>
              <a:cs typeface="+mn-c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0978075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 descr="novo logo CITOM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6000750"/>
            <a:ext cx="428625" cy="7143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571500" y="6500813"/>
            <a:ext cx="1571625" cy="214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u="sng" dirty="0">
                <a:solidFill>
                  <a:schemeClr val="tx1"/>
                </a:solidFill>
              </a:rPr>
              <a:t>Dr. Renato Souza</a:t>
            </a:r>
          </a:p>
        </p:txBody>
      </p:sp>
      <p:graphicFrame>
        <p:nvGraphicFramePr>
          <p:cNvPr id="2" name="Gráfico 8"/>
          <p:cNvGraphicFramePr>
            <a:graphicFrameLocks/>
          </p:cNvGraphicFramePr>
          <p:nvPr/>
        </p:nvGraphicFramePr>
        <p:xfrm>
          <a:off x="550863" y="479425"/>
          <a:ext cx="7620000" cy="366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Elipse 6"/>
          <p:cNvSpPr/>
          <p:nvPr/>
        </p:nvSpPr>
        <p:spPr>
          <a:xfrm rot="20612677">
            <a:off x="7278688" y="2452688"/>
            <a:ext cx="1854200" cy="12255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kern="0" dirty="0">
                <a:solidFill>
                  <a:srgbClr val="800000"/>
                </a:solidFill>
                <a:latin typeface="Calibri"/>
                <a:cs typeface="+mn-cs"/>
              </a:rPr>
              <a:t>Mortalidade Geral: </a:t>
            </a:r>
            <a:r>
              <a:rPr lang="pt-BR" sz="1600" b="1" kern="0" dirty="0">
                <a:solidFill>
                  <a:srgbClr val="800000"/>
                </a:solidFill>
                <a:latin typeface="Calibri"/>
                <a:cs typeface="+mn-cs"/>
              </a:rPr>
              <a:t>0,2%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kern="0" dirty="0">
                <a:solidFill>
                  <a:srgbClr val="800000"/>
                </a:solidFill>
                <a:latin typeface="Calibri"/>
              </a:rPr>
              <a:t>Últimos 5 anos = ZERO</a:t>
            </a:r>
            <a:endParaRPr lang="pt-BR" sz="1600" b="1" kern="0" dirty="0">
              <a:solidFill>
                <a:srgbClr val="800000"/>
              </a:solidFill>
              <a:latin typeface="Calibri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0063" y="4500563"/>
            <a:ext cx="7858125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pt-BR" sz="1600" kern="0" dirty="0">
                <a:solidFill>
                  <a:srgbClr val="800000"/>
                </a:solidFill>
                <a:latin typeface="Calibri"/>
                <a:cs typeface="+mn-cs"/>
                <a:sym typeface="Wingdings" pitchFamily="2" charset="2"/>
              </a:rPr>
              <a:t>Taxa de complicações do CITOM : 2%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pt-BR" sz="1600" kern="0" dirty="0">
                <a:solidFill>
                  <a:srgbClr val="800000"/>
                </a:solidFill>
                <a:latin typeface="Calibri"/>
                <a:cs typeface="+mn-cs"/>
                <a:sym typeface="Wingdings" pitchFamily="2" charset="2"/>
              </a:rPr>
              <a:t> Mortalidade operatória está relacionada diretamente a severidade da obesidade.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pt-BR" sz="1600" kern="0" dirty="0">
                <a:solidFill>
                  <a:srgbClr val="800000"/>
                </a:solidFill>
                <a:latin typeface="Calibri"/>
                <a:cs typeface="+mn-cs"/>
                <a:sym typeface="Wingdings" pitchFamily="2" charset="2"/>
              </a:rPr>
              <a:t> As principais causas de mortalidade são: Fístulas e Tromboembolismo pulmonar</a:t>
            </a:r>
          </a:p>
        </p:txBody>
      </p:sp>
    </p:spTree>
    <p:extLst>
      <p:ext uri="{BB962C8B-B14F-4D97-AF65-F5344CB8AC3E}">
        <p14:creationId xmlns:p14="http://schemas.microsoft.com/office/powerpoint/2010/main" val="341288929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topo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778242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sz="3600" b="1" dirty="0">
                <a:solidFill>
                  <a:srgbClr val="6B633D"/>
                </a:solidFill>
              </a:rPr>
              <a:t>CIRURGIA BARIÁTRICA MUNDIAL </a:t>
            </a:r>
            <a:br>
              <a:rPr lang="pt-BR" sz="3600" b="1" dirty="0">
                <a:solidFill>
                  <a:srgbClr val="6B633D"/>
                </a:solidFill>
              </a:rPr>
            </a:br>
            <a:r>
              <a:rPr lang="pt-BR" sz="3600" b="1" dirty="0">
                <a:solidFill>
                  <a:srgbClr val="6B633D"/>
                </a:solidFill>
              </a:rPr>
              <a:t>Dados IFSO 2019 - Madrid:</a:t>
            </a:r>
          </a:p>
        </p:txBody>
      </p:sp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7065918" y="6445295"/>
            <a:ext cx="14330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b="1" i="1" dirty="0">
                <a:solidFill>
                  <a:srgbClr val="6B633D"/>
                </a:solidFill>
              </a:rPr>
              <a:t>Renato Souza, MD. 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68582"/>
            <a:ext cx="8229600" cy="4976713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sz="2400" b="1" u="sng" dirty="0"/>
              <a:t>FIFTH IFSO GLOBAL REGISTRY REPORT</a:t>
            </a:r>
          </a:p>
          <a:p>
            <a:pPr marL="0" indent="0" algn="just">
              <a:buNone/>
            </a:pPr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algn="just"/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61" y="2016170"/>
            <a:ext cx="3696444" cy="442912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283968" y="2420888"/>
            <a:ext cx="4536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dirty="0"/>
              <a:t>61 </a:t>
            </a:r>
            <a:r>
              <a:rPr lang="pt-BR" sz="2000" dirty="0" err="1"/>
              <a:t>paises</a:t>
            </a:r>
            <a:endParaRPr lang="pt-BR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/>
              <a:t>Registro de 833.687 cirurgias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err="1"/>
              <a:t>Bypass</a:t>
            </a:r>
            <a:r>
              <a:rPr lang="pt-BR" sz="2000" dirty="0"/>
              <a:t> Y-de-</a:t>
            </a:r>
            <a:r>
              <a:rPr lang="pt-BR" sz="2000" dirty="0" err="1"/>
              <a:t>Roux</a:t>
            </a:r>
            <a:r>
              <a:rPr lang="pt-BR" sz="2000" dirty="0"/>
              <a:t> 35,3%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err="1"/>
              <a:t>Sleeve</a:t>
            </a:r>
            <a:r>
              <a:rPr lang="pt-BR" sz="2000" dirty="0"/>
              <a:t> 47%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err="1"/>
              <a:t>One</a:t>
            </a:r>
            <a:r>
              <a:rPr lang="pt-BR" sz="2000" dirty="0"/>
              <a:t> </a:t>
            </a:r>
            <a:r>
              <a:rPr lang="pt-BR" sz="2000" dirty="0" err="1"/>
              <a:t>anastomosis</a:t>
            </a:r>
            <a:r>
              <a:rPr lang="pt-BR" sz="2000" dirty="0"/>
              <a:t> </a:t>
            </a:r>
            <a:r>
              <a:rPr lang="pt-BR" sz="2000" dirty="0" err="1"/>
              <a:t>gastric</a:t>
            </a:r>
            <a:r>
              <a:rPr lang="pt-BR" sz="2000" dirty="0"/>
              <a:t> </a:t>
            </a:r>
            <a:r>
              <a:rPr lang="pt-BR" sz="2000" dirty="0" err="1"/>
              <a:t>bypass</a:t>
            </a:r>
            <a:r>
              <a:rPr lang="pt-BR" sz="2000" dirty="0"/>
              <a:t> 3,7%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err="1"/>
              <a:t>Gastric</a:t>
            </a:r>
            <a:r>
              <a:rPr lang="pt-BR" sz="2000" dirty="0"/>
              <a:t> </a:t>
            </a:r>
            <a:r>
              <a:rPr lang="pt-BR" sz="2000" dirty="0" err="1"/>
              <a:t>band</a:t>
            </a:r>
            <a:r>
              <a:rPr lang="pt-BR" sz="2000" dirty="0"/>
              <a:t> 8,4%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/>
              <a:t>Sexo feminino 77,1%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/>
              <a:t>Idade média 43 anos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/>
              <a:t>IMC médio 44,3 kg/m2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206811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hdp_gran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0" y="1143000"/>
            <a:ext cx="928688" cy="10001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m 11" descr="EQUIPE CITOM bloc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875" y="1143000"/>
            <a:ext cx="1000125" cy="10001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Imagem 12" descr="novo logo CITOM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25" y="1143000"/>
            <a:ext cx="928688" cy="10048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9158" name="CaixaDeTexto 6"/>
          <p:cNvSpPr txBox="1">
            <a:spLocks noChangeArrowheads="1"/>
          </p:cNvSpPr>
          <p:nvPr/>
        </p:nvSpPr>
        <p:spPr bwMode="auto">
          <a:xfrm>
            <a:off x="6929438" y="6581775"/>
            <a:ext cx="1614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200" b="1">
                <a:solidFill>
                  <a:schemeClr val="bg1"/>
                </a:solidFill>
              </a:rPr>
              <a:t>Renato Souza, MD. 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28625" y="2071688"/>
            <a:ext cx="3590925" cy="646986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defRPr/>
            </a:pPr>
            <a:r>
              <a:rPr lang="pt-BR" sz="1600" b="1" kern="0" dirty="0">
                <a:solidFill>
                  <a:srgbClr val="800000"/>
                </a:solidFill>
              </a:rPr>
              <a:t>Total</a:t>
            </a:r>
            <a:r>
              <a:rPr lang="pt-BR" sz="1600" kern="0" dirty="0">
                <a:solidFill>
                  <a:srgbClr val="800000"/>
                </a:solidFill>
              </a:rPr>
              <a:t>:  </a:t>
            </a:r>
            <a:r>
              <a:rPr lang="pt-BR" sz="1600" b="1" kern="0" dirty="0">
                <a:solidFill>
                  <a:srgbClr val="800000"/>
                </a:solidFill>
              </a:rPr>
              <a:t>80%  Mulheres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defRPr/>
            </a:pPr>
            <a:r>
              <a:rPr lang="pt-BR" sz="1600" b="1" kern="0" dirty="0">
                <a:solidFill>
                  <a:srgbClr val="800000"/>
                </a:solidFill>
              </a:rPr>
              <a:t>2019: H100 X M300 = 25%Homens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4929188" y="2428875"/>
            <a:ext cx="3891284" cy="646986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defRPr/>
            </a:pPr>
            <a:r>
              <a:rPr lang="pt-BR" sz="1600" b="1" kern="0" dirty="0">
                <a:solidFill>
                  <a:srgbClr val="800000"/>
                </a:solidFill>
              </a:rPr>
              <a:t>80% dos pacientes operam com  IMC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defRPr/>
            </a:pPr>
            <a:r>
              <a:rPr lang="pt-BR" sz="1600" b="1" kern="0" dirty="0">
                <a:solidFill>
                  <a:srgbClr val="800000"/>
                </a:solidFill>
              </a:rPr>
              <a:t> entre 35 e 50 kg/m2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285750" y="3429000"/>
            <a:ext cx="5143500" cy="6477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defRPr/>
            </a:pPr>
            <a:r>
              <a:rPr lang="pt-BR" sz="1600" b="1" kern="0" dirty="0">
                <a:solidFill>
                  <a:srgbClr val="800000"/>
                </a:solidFill>
              </a:rPr>
              <a:t>A maioria dos operados </a:t>
            </a:r>
            <a:r>
              <a:rPr lang="pt-BR" sz="1600" b="1" kern="0" dirty="0" err="1">
                <a:solidFill>
                  <a:srgbClr val="800000"/>
                </a:solidFill>
              </a:rPr>
              <a:t>obtem</a:t>
            </a:r>
            <a:r>
              <a:rPr lang="pt-BR" sz="1600" b="1" kern="0" dirty="0">
                <a:solidFill>
                  <a:srgbClr val="800000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defRPr/>
            </a:pPr>
            <a:r>
              <a:rPr lang="pt-BR" sz="1600" b="1" kern="0" dirty="0">
                <a:solidFill>
                  <a:srgbClr val="800000"/>
                </a:solidFill>
              </a:rPr>
              <a:t>80% de Perda  do Excesso de Peso (PEP) 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5500688" y="4429125"/>
            <a:ext cx="2928937" cy="646986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defRPr/>
            </a:pPr>
            <a:r>
              <a:rPr lang="pt-BR" sz="1600" kern="0" dirty="0">
                <a:solidFill>
                  <a:srgbClr val="800000"/>
                </a:solidFill>
              </a:rPr>
              <a:t> </a:t>
            </a:r>
            <a:r>
              <a:rPr lang="pt-BR" sz="1600" b="1" kern="0" dirty="0">
                <a:solidFill>
                  <a:srgbClr val="800000"/>
                </a:solidFill>
              </a:rPr>
              <a:t>Mortalidade nos 21 anos do CITOM: 0,2%</a:t>
            </a:r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571500" y="4786313"/>
            <a:ext cx="4175125" cy="6477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kern="0" dirty="0">
                <a:solidFill>
                  <a:srgbClr val="800000"/>
                </a:solidFill>
              </a:rPr>
              <a:t>Diabéticos e Hipertensos curam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kern="0" dirty="0">
                <a:solidFill>
                  <a:srgbClr val="800000"/>
                </a:solidFill>
              </a:rPr>
              <a:t>ou melhoram da doença</a:t>
            </a: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5072063" y="5572125"/>
            <a:ext cx="3295650" cy="646986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kern="0" dirty="0">
                <a:solidFill>
                  <a:srgbClr val="800000"/>
                </a:solidFill>
              </a:rPr>
              <a:t>Benefícios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kern="0" dirty="0">
                <a:solidFill>
                  <a:srgbClr val="800000"/>
                </a:solidFill>
              </a:rPr>
              <a:t> sociais psicológicos e econômicos</a:t>
            </a:r>
          </a:p>
        </p:txBody>
      </p:sp>
      <p:pic>
        <p:nvPicPr>
          <p:cNvPr id="14" name="Picture 1" descr="topo_0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ítulo 1"/>
          <p:cNvSpPr txBox="1">
            <a:spLocks/>
          </p:cNvSpPr>
          <p:nvPr/>
        </p:nvSpPr>
        <p:spPr bwMode="auto">
          <a:xfrm>
            <a:off x="1" y="0"/>
            <a:ext cx="778242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0"/>
                <a:cs typeface="Geneva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l"/>
            <a:r>
              <a:rPr lang="pt-BR" sz="3600" b="1" dirty="0">
                <a:solidFill>
                  <a:srgbClr val="6B633D"/>
                </a:solidFill>
              </a:rPr>
              <a:t>    Resultados Globais da Cirurgia</a:t>
            </a:r>
          </a:p>
          <a:p>
            <a:pPr algn="l"/>
            <a:r>
              <a:rPr lang="pt-BR" sz="3600" b="1" dirty="0">
                <a:solidFill>
                  <a:srgbClr val="6B633D"/>
                </a:solidFill>
              </a:rPr>
              <a:t>           Bariátrica e do CITOM</a:t>
            </a:r>
          </a:p>
        </p:txBody>
      </p:sp>
    </p:spTree>
    <p:extLst>
      <p:ext uri="{BB962C8B-B14F-4D97-AF65-F5344CB8AC3E}">
        <p14:creationId xmlns:p14="http://schemas.microsoft.com/office/powerpoint/2010/main" val="394526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9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 animBg="1"/>
      <p:bldP spid="17" grpId="0" animBg="1"/>
      <p:bldP spid="20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964612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0B050"/>
                </a:solidFill>
              </a:rPr>
              <a:t>CIRURGIA DA OBESIDADE – CONCLUSÃO </a:t>
            </a:r>
            <a:endParaRPr lang="pt-BR" sz="3600" b="1" dirty="0">
              <a:solidFill>
                <a:srgbClr val="00B050"/>
              </a:solidFill>
            </a:endParaRPr>
          </a:p>
        </p:txBody>
      </p:sp>
      <p:sp>
        <p:nvSpPr>
          <p:cNvPr id="51207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2214563"/>
            <a:ext cx="8229600" cy="3779837"/>
          </a:xfrm>
        </p:spPr>
        <p:txBody>
          <a:bodyPr/>
          <a:lstStyle/>
          <a:p>
            <a:pPr algn="ctr"/>
            <a:r>
              <a:rPr lang="pt-BR" altLang="pt-BR" b="1" u="sng">
                <a:solidFill>
                  <a:srgbClr val="006666"/>
                </a:solidFill>
              </a:rPr>
              <a:t>TRATAMENTO IDEAL</a:t>
            </a:r>
          </a:p>
          <a:p>
            <a:pPr algn="ctr"/>
            <a:endParaRPr lang="pt-BR" altLang="pt-BR" b="1">
              <a:solidFill>
                <a:srgbClr val="006666"/>
              </a:solidFill>
            </a:endParaRPr>
          </a:p>
          <a:p>
            <a:pPr algn="ctr"/>
            <a:r>
              <a:rPr lang="pt-BR" altLang="pt-BR">
                <a:solidFill>
                  <a:srgbClr val="006666"/>
                </a:solidFill>
              </a:rPr>
              <a:t>“A cirurgia é o tratamento ideal para a Obesidade Mórbida porque beneficia a qualidade de vida, com cura ou melhora das comorbidades e contribui para resolução de problemas psicossociais”.</a:t>
            </a:r>
          </a:p>
          <a:p>
            <a:pPr eaLnBrk="1" hangingPunct="1"/>
            <a:endParaRPr lang="pt-PT" altLang="pt-BR">
              <a:solidFill>
                <a:srgbClr val="006666"/>
              </a:solidFill>
            </a:endParaRPr>
          </a:p>
        </p:txBody>
      </p:sp>
      <p:pic>
        <p:nvPicPr>
          <p:cNvPr id="7" name="Imagem 6" descr="logohdp_gran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0" y="1143000"/>
            <a:ext cx="928688" cy="10001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m 11" descr="EQUIPE CITOM bloc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875" y="1143000"/>
            <a:ext cx="1000125" cy="10001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Imagem 12" descr="novo logo CITOM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25" y="1143000"/>
            <a:ext cx="928688" cy="10048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1206" name="CaixaDeTexto 6"/>
          <p:cNvSpPr txBox="1">
            <a:spLocks noChangeArrowheads="1"/>
          </p:cNvSpPr>
          <p:nvPr/>
        </p:nvSpPr>
        <p:spPr bwMode="auto">
          <a:xfrm>
            <a:off x="6929438" y="6581775"/>
            <a:ext cx="1614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200" b="1">
                <a:solidFill>
                  <a:schemeClr val="bg1"/>
                </a:solidFill>
              </a:rPr>
              <a:t>Renato Souza, MD. 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 rot="20331396">
            <a:off x="239713" y="2411413"/>
            <a:ext cx="8626475" cy="21463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4000" dirty="0">
                <a:solidFill>
                  <a:srgbClr val="C00000"/>
                </a:solidFill>
                <a:latin typeface="Tahoma" pitchFamily="34" charset="0"/>
              </a:rPr>
              <a:t>“Sucesso na cirurgia”: + 50% de PEP e resolução ou melhora das </a:t>
            </a:r>
            <a:r>
              <a:rPr lang="pt-BR" sz="4000" dirty="0" err="1">
                <a:solidFill>
                  <a:srgbClr val="C00000"/>
                </a:solidFill>
                <a:latin typeface="Tahoma" pitchFamily="34" charset="0"/>
              </a:rPr>
              <a:t>comorbidades</a:t>
            </a:r>
            <a:endParaRPr lang="pt-BR" sz="4000" dirty="0">
              <a:solidFill>
                <a:srgbClr val="C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20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b="1" dirty="0"/>
              <a:t>CENTRO DE EXCELÊNCIA</a:t>
            </a:r>
          </a:p>
        </p:txBody>
      </p:sp>
      <p:pic>
        <p:nvPicPr>
          <p:cNvPr id="7" name="Imagem 6" descr="logohdp_gran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0" y="1143000"/>
            <a:ext cx="928688" cy="10001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m 11" descr="EQUIPE CITOM bloc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875" y="1143000"/>
            <a:ext cx="1000125" cy="10001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Imagem 12" descr="novo logo CITOM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25" y="1143000"/>
            <a:ext cx="928688" cy="10048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3318" name="CaixaDeTexto 6"/>
          <p:cNvSpPr txBox="1">
            <a:spLocks noChangeArrowheads="1"/>
          </p:cNvSpPr>
          <p:nvPr/>
        </p:nvSpPr>
        <p:spPr bwMode="auto">
          <a:xfrm>
            <a:off x="6929438" y="6581775"/>
            <a:ext cx="1614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200" b="1">
                <a:solidFill>
                  <a:schemeClr val="bg1"/>
                </a:solidFill>
              </a:rPr>
              <a:t>Renato Souza, MD. </a:t>
            </a: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2987318" y="2475526"/>
            <a:ext cx="5804795" cy="442674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66FFFF"/>
              </a:buClr>
              <a:buFontTx/>
              <a:buNone/>
            </a:pPr>
            <a:r>
              <a:rPr lang="pt-BR" altLang="pt-BR" sz="2000" dirty="0"/>
              <a:t> </a:t>
            </a:r>
            <a:r>
              <a:rPr lang="pt-BR" altLang="pt-BR" sz="2000" b="1" dirty="0"/>
              <a:t>Equipe de Cirurgia Bariátrica Multidisciplinar </a:t>
            </a: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2915010" y="3437220"/>
            <a:ext cx="4984057" cy="44267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66FFFF"/>
              </a:buClr>
              <a:buFontTx/>
              <a:buNone/>
            </a:pPr>
            <a:r>
              <a:rPr lang="pt-BR" altLang="pt-BR" sz="2000" dirty="0">
                <a:solidFill>
                  <a:schemeClr val="bg1"/>
                </a:solidFill>
              </a:rPr>
              <a:t> </a:t>
            </a:r>
            <a:r>
              <a:rPr lang="pt-BR" altLang="pt-BR" sz="2000" b="1" dirty="0">
                <a:solidFill>
                  <a:schemeClr val="bg1"/>
                </a:solidFill>
              </a:rPr>
              <a:t>Hospital comprometido e estruturado</a:t>
            </a:r>
            <a:endParaRPr lang="pt-BR" altLang="pt-BR" sz="2000" dirty="0">
              <a:solidFill>
                <a:schemeClr val="bg1"/>
              </a:solidFill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2915010" y="4398914"/>
            <a:ext cx="5545422" cy="442674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66FFFF"/>
              </a:buClr>
              <a:buFontTx/>
              <a:buNone/>
            </a:pPr>
            <a:r>
              <a:rPr lang="pt-BR" altLang="pt-BR" sz="2000" b="1" dirty="0"/>
              <a:t> Especialidades e exames complementares</a:t>
            </a:r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2915010" y="5228484"/>
            <a:ext cx="5719616" cy="78319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b="1" dirty="0">
                <a:solidFill>
                  <a:schemeClr val="bg1"/>
                </a:solidFill>
              </a:rPr>
              <a:t>Consultório Bariátrico: Atendimento e Acompanhamento intensivo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75" y="2778393"/>
            <a:ext cx="2712111" cy="268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2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50" y="5000625"/>
            <a:ext cx="8624888" cy="1470025"/>
          </a:xfrm>
        </p:spPr>
        <p:txBody>
          <a:bodyPr/>
          <a:lstStyle/>
          <a:p>
            <a:pPr eaLnBrk="1" hangingPunct="1"/>
            <a:r>
              <a:rPr lang="pt-BR" altLang="pt-BR" sz="4800" b="1" dirty="0">
                <a:solidFill>
                  <a:srgbClr val="006666"/>
                </a:solidFill>
              </a:rPr>
              <a:t>    </a:t>
            </a:r>
            <a:r>
              <a:rPr lang="pt-BR" altLang="pt-BR" sz="2800" b="1" dirty="0">
                <a:solidFill>
                  <a:srgbClr val="006666"/>
                </a:solidFill>
              </a:rPr>
              <a:t> </a:t>
            </a:r>
            <a:r>
              <a:rPr lang="pt-BR" altLang="pt-BR" sz="3600" b="1" dirty="0">
                <a:solidFill>
                  <a:srgbClr val="006666"/>
                </a:solidFill>
              </a:rPr>
              <a:t>HOSPITAL DE EXCELÊNCIA</a:t>
            </a:r>
            <a:br>
              <a:rPr lang="pt-BR" altLang="pt-BR" sz="3600" b="1" dirty="0">
                <a:solidFill>
                  <a:srgbClr val="006666"/>
                </a:solidFill>
              </a:rPr>
            </a:br>
            <a:endParaRPr lang="pt-BR" altLang="pt-BR" sz="3600" dirty="0">
              <a:solidFill>
                <a:srgbClr val="006666"/>
              </a:solidFill>
            </a:endParaRPr>
          </a:p>
        </p:txBody>
      </p:sp>
      <p:pic>
        <p:nvPicPr>
          <p:cNvPr id="5" name="Imagem 4" descr="logohdp_gran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0" y="3857625"/>
            <a:ext cx="928688" cy="10001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036" name="CaixaDeTexto 6"/>
          <p:cNvSpPr txBox="1">
            <a:spLocks noChangeArrowheads="1"/>
          </p:cNvSpPr>
          <p:nvPr/>
        </p:nvSpPr>
        <p:spPr bwMode="auto">
          <a:xfrm>
            <a:off x="6929438" y="6581775"/>
            <a:ext cx="1614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200" b="1">
                <a:solidFill>
                  <a:schemeClr val="bg1"/>
                </a:solidFill>
              </a:rPr>
              <a:t>Renato Souza, MD. </a:t>
            </a:r>
          </a:p>
        </p:txBody>
      </p:sp>
      <p:pic>
        <p:nvPicPr>
          <p:cNvPr id="8" name="Imagem 7" descr="novo logo CITOM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25" y="3857625"/>
            <a:ext cx="928688" cy="10048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Imagem 8" descr="EQUIPE CITOM bloc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3875" y="3857625"/>
            <a:ext cx="1000125" cy="10001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147778"/>
            <a:ext cx="1080120" cy="1070433"/>
          </a:xfrm>
          <a:prstGeom prst="rect">
            <a:avLst/>
          </a:prstGeom>
        </p:spPr>
      </p:pic>
      <p:pic>
        <p:nvPicPr>
          <p:cNvPr id="12" name="Imagem 7" descr="HDP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64704"/>
            <a:ext cx="4307929" cy="276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748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50" y="5000625"/>
            <a:ext cx="8624888" cy="1470025"/>
          </a:xfrm>
        </p:spPr>
        <p:txBody>
          <a:bodyPr/>
          <a:lstStyle/>
          <a:p>
            <a:pPr eaLnBrk="1" hangingPunct="1"/>
            <a:r>
              <a:rPr lang="pt-BR" altLang="pt-BR" sz="4800" b="1" dirty="0">
                <a:solidFill>
                  <a:srgbClr val="006666"/>
                </a:solidFill>
              </a:rPr>
              <a:t>       </a:t>
            </a:r>
            <a:r>
              <a:rPr lang="pt-BR" altLang="pt-BR" sz="2800" b="1" dirty="0">
                <a:solidFill>
                  <a:srgbClr val="006666"/>
                </a:solidFill>
              </a:rPr>
              <a:t>CONSULTÓRIO BARIÁTRICO</a:t>
            </a:r>
            <a:br>
              <a:rPr lang="pt-BR" altLang="pt-BR" sz="2800" b="1" dirty="0">
                <a:solidFill>
                  <a:srgbClr val="006666"/>
                </a:solidFill>
              </a:rPr>
            </a:br>
            <a:r>
              <a:rPr lang="pt-BR" altLang="pt-BR" sz="2800" b="1" dirty="0">
                <a:solidFill>
                  <a:srgbClr val="006666"/>
                </a:solidFill>
              </a:rPr>
              <a:t>DE EXCELÊNCIA</a:t>
            </a:r>
            <a:endParaRPr lang="pt-BR" altLang="pt-BR" sz="2800" dirty="0">
              <a:solidFill>
                <a:srgbClr val="006666"/>
              </a:solidFill>
            </a:endParaRPr>
          </a:p>
        </p:txBody>
      </p:sp>
      <p:pic>
        <p:nvPicPr>
          <p:cNvPr id="5" name="Imagem 4" descr="logohdp_gran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0" y="3857625"/>
            <a:ext cx="928688" cy="10001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036" name="CaixaDeTexto 6"/>
          <p:cNvSpPr txBox="1">
            <a:spLocks noChangeArrowheads="1"/>
          </p:cNvSpPr>
          <p:nvPr/>
        </p:nvSpPr>
        <p:spPr bwMode="auto">
          <a:xfrm>
            <a:off x="6929438" y="6581775"/>
            <a:ext cx="1614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200" b="1">
                <a:solidFill>
                  <a:schemeClr val="bg1"/>
                </a:solidFill>
              </a:rPr>
              <a:t>Renato Souza, MD. </a:t>
            </a:r>
          </a:p>
        </p:txBody>
      </p:sp>
      <p:pic>
        <p:nvPicPr>
          <p:cNvPr id="8" name="Imagem 7" descr="novo logo CITOM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25" y="3857625"/>
            <a:ext cx="928688" cy="10048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Imagem 8" descr="EQUIPE CITOM bloc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3875" y="3857625"/>
            <a:ext cx="1000125" cy="10001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147778"/>
            <a:ext cx="1080120" cy="107043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540060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119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50" y="5000625"/>
            <a:ext cx="8624888" cy="1470025"/>
          </a:xfrm>
        </p:spPr>
        <p:txBody>
          <a:bodyPr/>
          <a:lstStyle/>
          <a:p>
            <a:pPr eaLnBrk="1" hangingPunct="1"/>
            <a:r>
              <a:rPr lang="pt-BR" altLang="pt-BR" sz="4800" b="1" dirty="0">
                <a:solidFill>
                  <a:srgbClr val="006666"/>
                </a:solidFill>
              </a:rPr>
              <a:t>     </a:t>
            </a:r>
            <a:r>
              <a:rPr lang="pt-BR" altLang="pt-BR" sz="3200" b="1" dirty="0">
                <a:solidFill>
                  <a:srgbClr val="006666"/>
                </a:solidFill>
              </a:rPr>
              <a:t>EQUIPE BARIÁTRICA</a:t>
            </a:r>
            <a:br>
              <a:rPr lang="pt-BR" altLang="pt-BR" sz="3200" b="1" dirty="0">
                <a:solidFill>
                  <a:srgbClr val="006666"/>
                </a:solidFill>
              </a:rPr>
            </a:br>
            <a:r>
              <a:rPr lang="pt-BR" altLang="pt-BR" sz="3200" b="1" dirty="0">
                <a:solidFill>
                  <a:srgbClr val="006666"/>
                </a:solidFill>
              </a:rPr>
              <a:t>DE EXCELÊNCIA</a:t>
            </a:r>
            <a:endParaRPr lang="pt-BR" altLang="pt-BR" sz="3200" dirty="0">
              <a:solidFill>
                <a:srgbClr val="006666"/>
              </a:solidFill>
            </a:endParaRPr>
          </a:p>
        </p:txBody>
      </p:sp>
      <p:pic>
        <p:nvPicPr>
          <p:cNvPr id="5" name="Imagem 4" descr="logohdp_gran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0" y="3857625"/>
            <a:ext cx="928688" cy="10001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036" name="CaixaDeTexto 6"/>
          <p:cNvSpPr txBox="1">
            <a:spLocks noChangeArrowheads="1"/>
          </p:cNvSpPr>
          <p:nvPr/>
        </p:nvSpPr>
        <p:spPr bwMode="auto">
          <a:xfrm>
            <a:off x="6929438" y="6581775"/>
            <a:ext cx="1614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200" b="1">
                <a:solidFill>
                  <a:schemeClr val="bg1"/>
                </a:solidFill>
              </a:rPr>
              <a:t>Renato Souza, MD. </a:t>
            </a:r>
          </a:p>
        </p:txBody>
      </p:sp>
      <p:pic>
        <p:nvPicPr>
          <p:cNvPr id="8" name="Imagem 7" descr="novo logo CITOM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25" y="3857625"/>
            <a:ext cx="928688" cy="10048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Imagem 8" descr="EQUIPE CITOM bloc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3875" y="3857625"/>
            <a:ext cx="1000125" cy="10001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147778"/>
            <a:ext cx="1080120" cy="107043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92696"/>
            <a:ext cx="4464495" cy="316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4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86675" cy="868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3600" b="1" dirty="0"/>
              <a:t>CITOM – PUBLICAÇÕES E CONGRESSOS</a:t>
            </a:r>
            <a:br>
              <a:rPr lang="pt-BR" altLang="pt-BR" sz="3600" b="1" dirty="0"/>
            </a:br>
            <a:r>
              <a:rPr lang="pt-BR" altLang="pt-BR" sz="3600" b="1" dirty="0"/>
              <a:t>Comprometimento Ético e Educacional</a:t>
            </a:r>
          </a:p>
        </p:txBody>
      </p:sp>
      <p:pic>
        <p:nvPicPr>
          <p:cNvPr id="4104" name="Picture 4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3188" y="1928813"/>
            <a:ext cx="1633537" cy="2203450"/>
          </a:xfrm>
          <a:noFill/>
        </p:spPr>
      </p:pic>
      <p:pic>
        <p:nvPicPr>
          <p:cNvPr id="4106" name="Picture 1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2" y="4429125"/>
            <a:ext cx="3711897" cy="2189163"/>
          </a:xfrm>
          <a:noFill/>
        </p:spPr>
      </p:pic>
      <p:pic>
        <p:nvPicPr>
          <p:cNvPr id="7" name="Imagem 6" descr="logohdp_grand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50" y="1143000"/>
            <a:ext cx="928688" cy="10001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m 11" descr="EQUIPE CITOM bloc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875" y="1143000"/>
            <a:ext cx="1000125" cy="10001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Imagem 12" descr="novo logo CITOM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625" y="1143000"/>
            <a:ext cx="928688" cy="10048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102" name="CaixaDeTexto 6"/>
          <p:cNvSpPr txBox="1">
            <a:spLocks noChangeArrowheads="1"/>
          </p:cNvSpPr>
          <p:nvPr/>
        </p:nvSpPr>
        <p:spPr bwMode="auto">
          <a:xfrm>
            <a:off x="6929438" y="6581775"/>
            <a:ext cx="1614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200" b="1">
                <a:solidFill>
                  <a:schemeClr val="bg1"/>
                </a:solidFill>
              </a:rPr>
              <a:t>Renato Souza, MD. </a:t>
            </a:r>
          </a:p>
        </p:txBody>
      </p:sp>
      <p:pic>
        <p:nvPicPr>
          <p:cNvPr id="4103" name="Picture 4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857375"/>
            <a:ext cx="18034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" descr="D:\RENATO\Pictures\TURQUIA 2013\IPHONE Renato Capadocia Turquia a Março 2014\IPHONE Renato Capadocia a Março 2014\IMG_112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857500"/>
            <a:ext cx="372745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20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1" name="Espaço Reservado para Conteúdo 10" descr="REPORTAGEM OM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714375"/>
            <a:ext cx="4857750" cy="1643063"/>
          </a:xfrm>
        </p:spPr>
      </p:pic>
      <p:pic>
        <p:nvPicPr>
          <p:cNvPr id="12" name="Imagem 11" descr="REPORTAGEM OMS MAP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714375"/>
            <a:ext cx="35718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Imagem 7" descr="IFS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2857500"/>
            <a:ext cx="20716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3857625" y="2857500"/>
            <a:ext cx="3357563" cy="92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Bariatric surgery is the most effective treatment for morbid obesity.</a:t>
            </a:r>
          </a:p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15" name="Marcador de contenido 6"/>
          <p:cNvGraphicFramePr>
            <a:graphicFrameLocks/>
          </p:cNvGraphicFramePr>
          <p:nvPr/>
        </p:nvGraphicFramePr>
        <p:xfrm>
          <a:off x="1357290" y="4000504"/>
          <a:ext cx="6272230" cy="268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8106674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hdp_gran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0" y="1143000"/>
            <a:ext cx="928688" cy="10001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m 11" descr="EQUIPE CITOM bloc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875" y="1143000"/>
            <a:ext cx="1000125" cy="10001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5062" name="CaixaDeTexto 6"/>
          <p:cNvSpPr txBox="1">
            <a:spLocks noChangeArrowheads="1"/>
          </p:cNvSpPr>
          <p:nvPr/>
        </p:nvSpPr>
        <p:spPr bwMode="auto">
          <a:xfrm>
            <a:off x="6929438" y="6581775"/>
            <a:ext cx="1614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200" b="1">
                <a:solidFill>
                  <a:schemeClr val="bg1"/>
                </a:solidFill>
              </a:rPr>
              <a:t>Renato Souza, MD. </a:t>
            </a:r>
          </a:p>
        </p:txBody>
      </p:sp>
      <p:pic>
        <p:nvPicPr>
          <p:cNvPr id="10" name="Picture 1" descr="topo_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 bwMode="auto">
          <a:xfrm>
            <a:off x="1" y="0"/>
            <a:ext cx="778242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0"/>
                <a:cs typeface="Geneva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l"/>
            <a:r>
              <a:rPr lang="pt-BR" sz="3600" b="1" dirty="0">
                <a:solidFill>
                  <a:srgbClr val="6B633D"/>
                </a:solidFill>
              </a:rPr>
              <a:t>    EXPERIÊNCIA DO CITOM -  22 ANOS</a:t>
            </a:r>
            <a:br>
              <a:rPr lang="pt-BR" sz="3600" b="1" dirty="0">
                <a:solidFill>
                  <a:srgbClr val="6B633D"/>
                </a:solidFill>
              </a:rPr>
            </a:br>
            <a:r>
              <a:rPr lang="pt-BR" sz="3600" b="1" dirty="0">
                <a:solidFill>
                  <a:srgbClr val="6B633D"/>
                </a:solidFill>
              </a:rPr>
              <a:t>         Julho 2001 –  Dezembro 2022 :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880" y="1160224"/>
            <a:ext cx="1100870" cy="982901"/>
          </a:xfrm>
          <a:prstGeom prst="rect">
            <a:avLst/>
          </a:prstGeom>
          <a:ln>
            <a:solidFill>
              <a:srgbClr val="CCCC00"/>
            </a:solidFill>
          </a:ln>
        </p:spPr>
      </p:pic>
      <p:graphicFrame>
        <p:nvGraphicFramePr>
          <p:cNvPr id="4" name="Gráfico 3"/>
          <p:cNvGraphicFramePr/>
          <p:nvPr/>
        </p:nvGraphicFramePr>
        <p:xfrm>
          <a:off x="191068" y="2825513"/>
          <a:ext cx="8761863" cy="3011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Elipse 12"/>
          <p:cNvSpPr/>
          <p:nvPr/>
        </p:nvSpPr>
        <p:spPr>
          <a:xfrm rot="20728015">
            <a:off x="6532272" y="2147650"/>
            <a:ext cx="2500312" cy="13557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solidFill>
                  <a:srgbClr val="800000"/>
                </a:solidFill>
                <a:latin typeface="Calibri"/>
                <a:cs typeface="+mn-cs"/>
              </a:rPr>
              <a:t>TOTAL 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kern="0" dirty="0">
                <a:solidFill>
                  <a:srgbClr val="800000"/>
                </a:solidFill>
                <a:latin typeface="Calibri"/>
                <a:cs typeface="+mn-cs"/>
              </a:rPr>
              <a:t>6.987 </a:t>
            </a:r>
            <a:r>
              <a:rPr lang="pt-BR" kern="0" dirty="0">
                <a:solidFill>
                  <a:srgbClr val="800000"/>
                </a:solidFill>
                <a:latin typeface="Calibri"/>
                <a:cs typeface="+mn-cs"/>
              </a:rPr>
              <a:t>pacientes operados em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solidFill>
                  <a:srgbClr val="800000"/>
                </a:solidFill>
                <a:latin typeface="Calibri"/>
                <a:cs typeface="+mn-cs"/>
              </a:rPr>
              <a:t>21 anos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532781" y="6081713"/>
            <a:ext cx="6203900" cy="5000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solidFill>
                  <a:srgbClr val="800000"/>
                </a:solidFill>
                <a:latin typeface="Calibri"/>
                <a:cs typeface="+mn-cs"/>
              </a:rPr>
              <a:t>O </a:t>
            </a:r>
            <a:r>
              <a:rPr lang="pt-BR" b="1" kern="0" dirty="0">
                <a:solidFill>
                  <a:srgbClr val="800000"/>
                </a:solidFill>
                <a:latin typeface="Calibri"/>
                <a:cs typeface="+mn-cs"/>
              </a:rPr>
              <a:t>CITOM</a:t>
            </a:r>
            <a:r>
              <a:rPr lang="pt-BR" kern="0" dirty="0">
                <a:solidFill>
                  <a:srgbClr val="800000"/>
                </a:solidFill>
                <a:latin typeface="Calibri"/>
                <a:cs typeface="+mn-cs"/>
              </a:rPr>
              <a:t>  realiza em média </a:t>
            </a:r>
            <a:r>
              <a:rPr lang="pt-BR" b="1" kern="0" dirty="0">
                <a:solidFill>
                  <a:srgbClr val="800000"/>
                </a:solidFill>
                <a:latin typeface="Calibri"/>
                <a:cs typeface="+mn-cs"/>
              </a:rPr>
              <a:t>40 cirurgias</a:t>
            </a:r>
            <a:r>
              <a:rPr lang="pt-BR" kern="0" dirty="0">
                <a:solidFill>
                  <a:srgbClr val="800000"/>
                </a:solidFill>
                <a:latin typeface="Calibri"/>
                <a:cs typeface="+mn-cs"/>
              </a:rPr>
              <a:t>  bariátricas / </a:t>
            </a:r>
            <a:r>
              <a:rPr lang="pt-BR" b="1" kern="0" dirty="0">
                <a:solidFill>
                  <a:srgbClr val="800000"/>
                </a:solidFill>
                <a:latin typeface="Calibri"/>
                <a:cs typeface="+mn-cs"/>
              </a:rPr>
              <a:t>mês</a:t>
            </a:r>
            <a:r>
              <a:rPr lang="pt-BR" kern="0" dirty="0">
                <a:solidFill>
                  <a:srgbClr val="800000"/>
                </a:solidFill>
                <a:latin typeface="Calibri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196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1" cy="70008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2" name="Gráfico 6"/>
          <p:cNvGraphicFramePr>
            <a:graphicFrameLocks/>
          </p:cNvGraphicFramePr>
          <p:nvPr/>
        </p:nvGraphicFramePr>
        <p:xfrm>
          <a:off x="5122863" y="468313"/>
          <a:ext cx="3541712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642910" y="3857625"/>
          <a:ext cx="7929562" cy="239053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570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2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0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3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2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78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58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23073"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/>
                        <a:t>Bypass</a:t>
                      </a:r>
                      <a:r>
                        <a:rPr lang="pt-BR" sz="1200" baseline="0" dirty="0"/>
                        <a:t> Gástrico Aberto Sem anel</a:t>
                      </a:r>
                      <a:endParaRPr lang="pt-BR" sz="1200" dirty="0">
                        <a:solidFill>
                          <a:srgbClr val="006666"/>
                        </a:solidFill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/>
                        <a:t>Bypass</a:t>
                      </a:r>
                      <a:r>
                        <a:rPr lang="pt-BR" sz="1200" baseline="0" dirty="0"/>
                        <a:t> Gástrico Aberto  Com anel</a:t>
                      </a:r>
                      <a:endParaRPr lang="pt-BR" sz="1200" dirty="0">
                        <a:solidFill>
                          <a:srgbClr val="006666"/>
                        </a:solidFill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/>
                        <a:t>Bypass</a:t>
                      </a:r>
                      <a:r>
                        <a:rPr lang="pt-BR" sz="1200" baseline="0" dirty="0"/>
                        <a:t> Gástrico </a:t>
                      </a:r>
                      <a:r>
                        <a:rPr lang="pt-BR" sz="1200" baseline="0" dirty="0" err="1"/>
                        <a:t>Video</a:t>
                      </a:r>
                      <a:r>
                        <a:rPr lang="pt-BR" sz="1200" baseline="0" dirty="0"/>
                        <a:t> Com anel</a:t>
                      </a:r>
                      <a:endParaRPr lang="pt-BR" sz="1200" dirty="0">
                        <a:solidFill>
                          <a:srgbClr val="006666"/>
                        </a:solidFill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/>
                        <a:t>Bypass</a:t>
                      </a:r>
                      <a:r>
                        <a:rPr lang="pt-BR" sz="1200" baseline="0" dirty="0"/>
                        <a:t> Gástrico </a:t>
                      </a:r>
                      <a:r>
                        <a:rPr lang="pt-BR" sz="1200" baseline="0" dirty="0" err="1"/>
                        <a:t>Video</a:t>
                      </a:r>
                      <a:r>
                        <a:rPr lang="pt-BR" sz="1200" baseline="0" dirty="0"/>
                        <a:t>  Sem anel</a:t>
                      </a:r>
                      <a:endParaRPr lang="pt-BR" sz="1200" dirty="0">
                        <a:solidFill>
                          <a:srgbClr val="006666"/>
                        </a:solidFill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Duodenal Switch / </a:t>
                      </a:r>
                      <a:r>
                        <a:rPr lang="pt-BR" sz="1200" dirty="0" err="1"/>
                        <a:t>Scopinaro</a:t>
                      </a:r>
                      <a:endParaRPr lang="pt-BR" sz="1200" dirty="0">
                        <a:solidFill>
                          <a:srgbClr val="006666"/>
                        </a:solidFill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/>
                        <a:t>Sleeve</a:t>
                      </a:r>
                      <a:r>
                        <a:rPr lang="pt-BR" sz="1200" dirty="0"/>
                        <a:t> Gástrico</a:t>
                      </a:r>
                      <a:endParaRPr lang="pt-BR" sz="1200" dirty="0">
                        <a:solidFill>
                          <a:srgbClr val="006666"/>
                        </a:solidFill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TOTAL</a:t>
                      </a:r>
                      <a:endParaRPr lang="pt-BR" sz="1200" dirty="0">
                        <a:solidFill>
                          <a:srgbClr val="006666"/>
                        </a:solidFill>
                      </a:endParaRPr>
                    </a:p>
                  </a:txBody>
                  <a:tcPr marL="91439" marR="91439" marT="45726" marB="4572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91">
                <a:tc>
                  <a:txBody>
                    <a:bodyPr/>
                    <a:lstStyle/>
                    <a:p>
                      <a:r>
                        <a:rPr lang="pt-BR" sz="1200" dirty="0"/>
                        <a:t>Obesidade</a:t>
                      </a:r>
                      <a:r>
                        <a:rPr lang="pt-BR" sz="1200" baseline="0" dirty="0"/>
                        <a:t> Mórbida</a:t>
                      </a:r>
                      <a:endParaRPr lang="pt-BR" sz="12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255</a:t>
                      </a: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560</a:t>
                      </a: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252</a:t>
                      </a: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FF0000"/>
                          </a:solidFill>
                        </a:rPr>
                        <a:t>1386</a:t>
                      </a: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14</a:t>
                      </a: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FF0000"/>
                          </a:solidFill>
                        </a:rPr>
                        <a:t>3453</a:t>
                      </a: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5920</a:t>
                      </a:r>
                      <a:endParaRPr lang="pt-BR" sz="1200" b="1" dirty="0"/>
                    </a:p>
                  </a:txBody>
                  <a:tcPr marL="91439" marR="91439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91">
                <a:tc>
                  <a:txBody>
                    <a:bodyPr/>
                    <a:lstStyle/>
                    <a:p>
                      <a:r>
                        <a:rPr lang="pt-BR" sz="1200" dirty="0"/>
                        <a:t>Super</a:t>
                      </a:r>
                      <a:r>
                        <a:rPr lang="pt-BR" sz="1200" baseline="0" dirty="0"/>
                        <a:t> Obeso</a:t>
                      </a: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46</a:t>
                      </a: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125</a:t>
                      </a: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36</a:t>
                      </a: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69</a:t>
                      </a:r>
                      <a:endParaRPr lang="pt-B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14</a:t>
                      </a: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659</a:t>
                      </a:r>
                      <a:endParaRPr lang="pt-B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949</a:t>
                      </a:r>
                      <a:endParaRPr lang="pt-BR" sz="1200" b="1" dirty="0"/>
                    </a:p>
                  </a:txBody>
                  <a:tcPr marL="91439" marR="91439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792">
                <a:tc>
                  <a:txBody>
                    <a:bodyPr/>
                    <a:lstStyle/>
                    <a:p>
                      <a:r>
                        <a:rPr lang="pt-BR" sz="1200" dirty="0"/>
                        <a:t>Super </a:t>
                      </a:r>
                      <a:r>
                        <a:rPr lang="pt-BR" sz="1200" dirty="0" err="1"/>
                        <a:t>Super</a:t>
                      </a:r>
                      <a:r>
                        <a:rPr lang="pt-BR" sz="1200" dirty="0"/>
                        <a:t> Obeso</a:t>
                      </a: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8</a:t>
                      </a: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15</a:t>
                      </a: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4</a:t>
                      </a: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6</a:t>
                      </a:r>
                      <a:endParaRPr lang="pt-B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9</a:t>
                      </a: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76</a:t>
                      </a:r>
                      <a:endParaRPr lang="pt-B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118</a:t>
                      </a:r>
                      <a:endParaRPr lang="pt-BR" sz="1200" b="1" dirty="0"/>
                    </a:p>
                  </a:txBody>
                  <a:tcPr marL="91439" marR="91439"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91">
                <a:tc>
                  <a:txBody>
                    <a:bodyPr/>
                    <a:lstStyle/>
                    <a:p>
                      <a:r>
                        <a:rPr lang="pt-BR" sz="1200" dirty="0"/>
                        <a:t>TOTAL</a:t>
                      </a: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309</a:t>
                      </a: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700</a:t>
                      </a: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292</a:t>
                      </a: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1461</a:t>
                      </a:r>
                      <a:endParaRPr lang="pt-B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37</a:t>
                      </a: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4188</a:t>
                      </a:r>
                      <a:endParaRPr lang="pt-B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6987</a:t>
                      </a:r>
                    </a:p>
                  </a:txBody>
                  <a:tcPr marL="91439" marR="91439"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Imagem 9" descr="novo logo CITOM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5" y="6000750"/>
            <a:ext cx="428625" cy="7143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Retângulo 10"/>
          <p:cNvSpPr/>
          <p:nvPr/>
        </p:nvSpPr>
        <p:spPr>
          <a:xfrm>
            <a:off x="571500" y="6500813"/>
            <a:ext cx="1571625" cy="214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u="sng" dirty="0">
                <a:solidFill>
                  <a:schemeClr val="tx1"/>
                </a:solidFill>
              </a:rPr>
              <a:t>Dr. Renato Souza</a:t>
            </a:r>
          </a:p>
        </p:txBody>
      </p:sp>
      <p:graphicFrame>
        <p:nvGraphicFramePr>
          <p:cNvPr id="3" name="Gráfico 3"/>
          <p:cNvGraphicFramePr>
            <a:graphicFrameLocks/>
          </p:cNvGraphicFramePr>
          <p:nvPr/>
        </p:nvGraphicFramePr>
        <p:xfrm>
          <a:off x="484188" y="468313"/>
          <a:ext cx="4454525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83876096"/>
      </p:ext>
    </p:extLst>
  </p:cSld>
  <p:clrMapOvr>
    <a:masterClrMapping/>
  </p:clrMapOvr>
  <p:transition/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Waveform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aveform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</TotalTime>
  <Words>658</Words>
  <Application>Microsoft Office PowerPoint</Application>
  <PresentationFormat>Apresentação na tela (4:3)</PresentationFormat>
  <Paragraphs>155</Paragraphs>
  <Slides>14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Tahoma</vt:lpstr>
      <vt:lpstr>Wingdings</vt:lpstr>
      <vt:lpstr>Tema do Office</vt:lpstr>
      <vt:lpstr>RESULTADOS DO CITOM CENTRO DE EXCELÊNCIA EM CIRURGIA BARIÁTRICA 2001  -  2022 6.987 CIRURGIAS</vt:lpstr>
      <vt:lpstr>CENTRO DE EXCELÊNCIA</vt:lpstr>
      <vt:lpstr>     HOSPITAL DE EXCELÊNCIA </vt:lpstr>
      <vt:lpstr>       CONSULTÓRIO BARIÁTRICO DE EXCELÊNCIA</vt:lpstr>
      <vt:lpstr>     EQUIPE BARIÁTRICA DE EXCELÊNCIA</vt:lpstr>
      <vt:lpstr>CITOM – PUBLICAÇÕES E CONGRESSOS Comprometimento Ético e Educacional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CIRURGIA BARIÁTRICA MUNDIAL  Dados IFSO 2019 - Madrid:</vt:lpstr>
      <vt:lpstr>Apresentação do PowerPoint</vt:lpstr>
      <vt:lpstr>CIRURGIA DA OBESIDADE – CONCLUSÃO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RESULTADOS DO CITOM 2001  -  2016</dc:title>
  <dc:creator>RENATO</dc:creator>
  <cp:lastModifiedBy>RENATO SILVA</cp:lastModifiedBy>
  <cp:revision>74</cp:revision>
  <dcterms:created xsi:type="dcterms:W3CDTF">2016-04-02T16:52:20Z</dcterms:created>
  <dcterms:modified xsi:type="dcterms:W3CDTF">2022-12-16T11:33:47Z</dcterms:modified>
</cp:coreProperties>
</file>